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7"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8" d="100"/>
          <a:sy n="88" d="100"/>
        </p:scale>
        <p:origin x="255"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anth Girish" userId="23a9adff314ec3d2" providerId="LiveId" clId="{25F2B255-C719-48F0-9191-497FDF62BC00}"/>
    <pc:docChg chg="undo redo custSel delSld modSld sldOrd">
      <pc:chgData name="Nishanth Girish" userId="23a9adff314ec3d2" providerId="LiveId" clId="{25F2B255-C719-48F0-9191-497FDF62BC00}" dt="2023-05-10T20:29:32.725" v="1053" actId="20577"/>
      <pc:docMkLst>
        <pc:docMk/>
      </pc:docMkLst>
      <pc:sldChg chg="modSp mod">
        <pc:chgData name="Nishanth Girish" userId="23a9adff314ec3d2" providerId="LiveId" clId="{25F2B255-C719-48F0-9191-497FDF62BC00}" dt="2023-05-10T19:59:49.417" v="656" actId="403"/>
        <pc:sldMkLst>
          <pc:docMk/>
          <pc:sldMk cId="2475805559" sldId="257"/>
        </pc:sldMkLst>
        <pc:spChg chg="mod">
          <ac:chgData name="Nishanth Girish" userId="23a9adff314ec3d2" providerId="LiveId" clId="{25F2B255-C719-48F0-9191-497FDF62BC00}" dt="2023-05-10T19:59:34.590" v="654" actId="1076"/>
          <ac:spMkLst>
            <pc:docMk/>
            <pc:sldMk cId="2475805559" sldId="257"/>
            <ac:spMk id="2" creationId="{1C21E816-31F5-48BB-BD02-D15F2F18B48A}"/>
          </ac:spMkLst>
        </pc:spChg>
        <pc:spChg chg="mod">
          <ac:chgData name="Nishanth Girish" userId="23a9adff314ec3d2" providerId="LiveId" clId="{25F2B255-C719-48F0-9191-497FDF62BC00}" dt="2023-05-10T19:59:49.417" v="656" actId="403"/>
          <ac:spMkLst>
            <pc:docMk/>
            <pc:sldMk cId="2475805559" sldId="257"/>
            <ac:spMk id="3" creationId="{835D6E6B-3353-491C-A3C6-F278D6CED8B3}"/>
          </ac:spMkLst>
        </pc:spChg>
      </pc:sldChg>
      <pc:sldChg chg="modSp mod">
        <pc:chgData name="Nishanth Girish" userId="23a9adff314ec3d2" providerId="LiveId" clId="{25F2B255-C719-48F0-9191-497FDF62BC00}" dt="2023-05-10T20:29:32.725" v="1053" actId="20577"/>
        <pc:sldMkLst>
          <pc:docMk/>
          <pc:sldMk cId="2981587377" sldId="259"/>
        </pc:sldMkLst>
        <pc:spChg chg="mod">
          <ac:chgData name="Nishanth Girish" userId="23a9adff314ec3d2" providerId="LiveId" clId="{25F2B255-C719-48F0-9191-497FDF62BC00}" dt="2023-05-10T20:29:32.725" v="1053" actId="20577"/>
          <ac:spMkLst>
            <pc:docMk/>
            <pc:sldMk cId="2981587377" sldId="259"/>
            <ac:spMk id="3" creationId="{99B6C64F-2AD5-F280-F6B2-86F611A04633}"/>
          </ac:spMkLst>
        </pc:spChg>
      </pc:sldChg>
      <pc:sldChg chg="modSp mod">
        <pc:chgData name="Nishanth Girish" userId="23a9adff314ec3d2" providerId="LiveId" clId="{25F2B255-C719-48F0-9191-497FDF62BC00}" dt="2023-05-10T18:37:20.149" v="105"/>
        <pc:sldMkLst>
          <pc:docMk/>
          <pc:sldMk cId="2865356399" sldId="266"/>
        </pc:sldMkLst>
        <pc:spChg chg="mod">
          <ac:chgData name="Nishanth Girish" userId="23a9adff314ec3d2" providerId="LiveId" clId="{25F2B255-C719-48F0-9191-497FDF62BC00}" dt="2023-05-10T18:24:59.178" v="0" actId="120"/>
          <ac:spMkLst>
            <pc:docMk/>
            <pc:sldMk cId="2865356399" sldId="266"/>
            <ac:spMk id="2" creationId="{057558C7-A2DE-DCB8-B07D-914773D590B8}"/>
          </ac:spMkLst>
        </pc:spChg>
        <pc:spChg chg="mod">
          <ac:chgData name="Nishanth Girish" userId="23a9adff314ec3d2" providerId="LiveId" clId="{25F2B255-C719-48F0-9191-497FDF62BC00}" dt="2023-05-10T18:37:20.149" v="105"/>
          <ac:spMkLst>
            <pc:docMk/>
            <pc:sldMk cId="2865356399" sldId="266"/>
            <ac:spMk id="3" creationId="{DC562E0E-D377-6B45-DAEA-6BD71DFC5442}"/>
          </ac:spMkLst>
        </pc:spChg>
      </pc:sldChg>
      <pc:sldChg chg="addSp modSp mod">
        <pc:chgData name="Nishanth Girish" userId="23a9adff314ec3d2" providerId="LiveId" clId="{25F2B255-C719-48F0-9191-497FDF62BC00}" dt="2023-05-10T18:38:59.687" v="119" actId="1076"/>
        <pc:sldMkLst>
          <pc:docMk/>
          <pc:sldMk cId="2348684069" sldId="267"/>
        </pc:sldMkLst>
        <pc:spChg chg="mod">
          <ac:chgData name="Nishanth Girish" userId="23a9adff314ec3d2" providerId="LiveId" clId="{25F2B255-C719-48F0-9191-497FDF62BC00}" dt="2023-05-10T18:25:08.913" v="6" actId="122"/>
          <ac:spMkLst>
            <pc:docMk/>
            <pc:sldMk cId="2348684069" sldId="267"/>
            <ac:spMk id="2" creationId="{3540BFE6-45EE-4264-8CDC-69C3B4797BC5}"/>
          </ac:spMkLst>
        </pc:spChg>
        <pc:spChg chg="mod">
          <ac:chgData name="Nishanth Girish" userId="23a9adff314ec3d2" providerId="LiveId" clId="{25F2B255-C719-48F0-9191-497FDF62BC00}" dt="2023-05-10T18:38:40.826" v="116" actId="27636"/>
          <ac:spMkLst>
            <pc:docMk/>
            <pc:sldMk cId="2348684069" sldId="267"/>
            <ac:spMk id="3" creationId="{2634D163-A456-4CBD-2015-C6CCA386C6E2}"/>
          </ac:spMkLst>
        </pc:spChg>
        <pc:spChg chg="add mod">
          <ac:chgData name="Nishanth Girish" userId="23a9adff314ec3d2" providerId="LiveId" clId="{25F2B255-C719-48F0-9191-497FDF62BC00}" dt="2023-05-10T18:38:59.687" v="119" actId="1076"/>
          <ac:spMkLst>
            <pc:docMk/>
            <pc:sldMk cId="2348684069" sldId="267"/>
            <ac:spMk id="4" creationId="{EC5F633D-CF2C-2E1B-3A2F-5BF71B3714B4}"/>
          </ac:spMkLst>
        </pc:spChg>
      </pc:sldChg>
      <pc:sldChg chg="modSp mod">
        <pc:chgData name="Nishanth Girish" userId="23a9adff314ec3d2" providerId="LiveId" clId="{25F2B255-C719-48F0-9191-497FDF62BC00}" dt="2023-05-10T18:40:32.094" v="124" actId="208"/>
        <pc:sldMkLst>
          <pc:docMk/>
          <pc:sldMk cId="3808433356" sldId="268"/>
        </pc:sldMkLst>
        <pc:spChg chg="mod">
          <ac:chgData name="Nishanth Girish" userId="23a9adff314ec3d2" providerId="LiveId" clId="{25F2B255-C719-48F0-9191-497FDF62BC00}" dt="2023-05-10T18:33:18.597" v="55" actId="122"/>
          <ac:spMkLst>
            <pc:docMk/>
            <pc:sldMk cId="3808433356" sldId="268"/>
            <ac:spMk id="2" creationId="{D5D73E4F-1E1A-3FA7-1B14-E53AA00F6773}"/>
          </ac:spMkLst>
        </pc:spChg>
        <pc:spChg chg="mod">
          <ac:chgData name="Nishanth Girish" userId="23a9adff314ec3d2" providerId="LiveId" clId="{25F2B255-C719-48F0-9191-497FDF62BC00}" dt="2023-05-10T18:40:32.094" v="124" actId="208"/>
          <ac:spMkLst>
            <pc:docMk/>
            <pc:sldMk cId="3808433356" sldId="268"/>
            <ac:spMk id="3" creationId="{F7114C93-5EE9-9227-A870-EB2F20ECB7FE}"/>
          </ac:spMkLst>
        </pc:spChg>
      </pc:sldChg>
      <pc:sldChg chg="modSp mod">
        <pc:chgData name="Nishanth Girish" userId="23a9adff314ec3d2" providerId="LiveId" clId="{25F2B255-C719-48F0-9191-497FDF62BC00}" dt="2023-05-10T18:41:12.462" v="133" actId="27636"/>
        <pc:sldMkLst>
          <pc:docMk/>
          <pc:sldMk cId="264282895" sldId="269"/>
        </pc:sldMkLst>
        <pc:spChg chg="mod">
          <ac:chgData name="Nishanth Girish" userId="23a9adff314ec3d2" providerId="LiveId" clId="{25F2B255-C719-48F0-9191-497FDF62BC00}" dt="2023-05-10T18:40:53.177" v="126" actId="122"/>
          <ac:spMkLst>
            <pc:docMk/>
            <pc:sldMk cId="264282895" sldId="269"/>
            <ac:spMk id="2" creationId="{AB9FA3C5-82BC-51C9-6842-0A4D69EE6330}"/>
          </ac:spMkLst>
        </pc:spChg>
        <pc:spChg chg="mod">
          <ac:chgData name="Nishanth Girish" userId="23a9adff314ec3d2" providerId="LiveId" clId="{25F2B255-C719-48F0-9191-497FDF62BC00}" dt="2023-05-10T18:41:12.462" v="133" actId="27636"/>
          <ac:spMkLst>
            <pc:docMk/>
            <pc:sldMk cId="264282895" sldId="269"/>
            <ac:spMk id="3" creationId="{D564F883-CC3A-3527-205A-02C2EA2A2095}"/>
          </ac:spMkLst>
        </pc:spChg>
      </pc:sldChg>
      <pc:sldChg chg="addSp delSp modSp mod">
        <pc:chgData name="Nishanth Girish" userId="23a9adff314ec3d2" providerId="LiveId" clId="{25F2B255-C719-48F0-9191-497FDF62BC00}" dt="2023-05-10T18:44:25.043" v="160" actId="1076"/>
        <pc:sldMkLst>
          <pc:docMk/>
          <pc:sldMk cId="1000441958" sldId="270"/>
        </pc:sldMkLst>
        <pc:spChg chg="mod">
          <ac:chgData name="Nishanth Girish" userId="23a9adff314ec3d2" providerId="LiveId" clId="{25F2B255-C719-48F0-9191-497FDF62BC00}" dt="2023-05-10T18:41:55.769" v="147"/>
          <ac:spMkLst>
            <pc:docMk/>
            <pc:sldMk cId="1000441958" sldId="270"/>
            <ac:spMk id="3" creationId="{6523C017-B716-860D-AF0C-3EC8914753D8}"/>
          </ac:spMkLst>
        </pc:spChg>
        <pc:spChg chg="add del mod">
          <ac:chgData name="Nishanth Girish" userId="23a9adff314ec3d2" providerId="LiveId" clId="{25F2B255-C719-48F0-9191-497FDF62BC00}" dt="2023-05-10T18:42:19.844" v="151" actId="22"/>
          <ac:spMkLst>
            <pc:docMk/>
            <pc:sldMk cId="1000441958" sldId="270"/>
            <ac:spMk id="5" creationId="{EB14780E-581E-0A57-3F43-22FEA0CACC4A}"/>
          </ac:spMkLst>
        </pc:spChg>
        <pc:spChg chg="add mod">
          <ac:chgData name="Nishanth Girish" userId="23a9adff314ec3d2" providerId="LiveId" clId="{25F2B255-C719-48F0-9191-497FDF62BC00}" dt="2023-05-10T18:42:41.358" v="153" actId="1076"/>
          <ac:spMkLst>
            <pc:docMk/>
            <pc:sldMk cId="1000441958" sldId="270"/>
            <ac:spMk id="6" creationId="{2F4D1916-B064-52BA-00C6-CB964417D961}"/>
          </ac:spMkLst>
        </pc:spChg>
        <pc:spChg chg="add del mod">
          <ac:chgData name="Nishanth Girish" userId="23a9adff314ec3d2" providerId="LiveId" clId="{25F2B255-C719-48F0-9191-497FDF62BC00}" dt="2023-05-10T18:43:06.811" v="155"/>
          <ac:spMkLst>
            <pc:docMk/>
            <pc:sldMk cId="1000441958" sldId="270"/>
            <ac:spMk id="7" creationId="{9BD55E60-E10F-4C8C-ADE0-E0F15F3619AB}"/>
          </ac:spMkLst>
        </pc:spChg>
        <pc:spChg chg="add mod">
          <ac:chgData name="Nishanth Girish" userId="23a9adff314ec3d2" providerId="LiveId" clId="{25F2B255-C719-48F0-9191-497FDF62BC00}" dt="2023-05-10T18:44:25.043" v="160" actId="1076"/>
          <ac:spMkLst>
            <pc:docMk/>
            <pc:sldMk cId="1000441958" sldId="270"/>
            <ac:spMk id="8" creationId="{E3E93717-1710-2895-5DE7-BB0241AEE0EA}"/>
          </ac:spMkLst>
        </pc:spChg>
        <pc:spChg chg="add mod">
          <ac:chgData name="Nishanth Girish" userId="23a9adff314ec3d2" providerId="LiveId" clId="{25F2B255-C719-48F0-9191-497FDF62BC00}" dt="2023-05-10T18:43:54.566" v="158" actId="1076"/>
          <ac:spMkLst>
            <pc:docMk/>
            <pc:sldMk cId="1000441958" sldId="270"/>
            <ac:spMk id="9" creationId="{65BE7F0A-E5D2-0B68-4305-F11DC9B919F4}"/>
          </ac:spMkLst>
        </pc:spChg>
      </pc:sldChg>
      <pc:sldChg chg="modSp mod">
        <pc:chgData name="Nishanth Girish" userId="23a9adff314ec3d2" providerId="LiveId" clId="{25F2B255-C719-48F0-9191-497FDF62BC00}" dt="2023-05-10T18:47:56.945" v="210" actId="27636"/>
        <pc:sldMkLst>
          <pc:docMk/>
          <pc:sldMk cId="3389204099" sldId="271"/>
        </pc:sldMkLst>
        <pc:spChg chg="mod">
          <ac:chgData name="Nishanth Girish" userId="23a9adff314ec3d2" providerId="LiveId" clId="{25F2B255-C719-48F0-9191-497FDF62BC00}" dt="2023-05-10T18:44:43.539" v="162" actId="122"/>
          <ac:spMkLst>
            <pc:docMk/>
            <pc:sldMk cId="3389204099" sldId="271"/>
            <ac:spMk id="2" creationId="{846B0F11-574F-305D-A261-8E8203F866EF}"/>
          </ac:spMkLst>
        </pc:spChg>
        <pc:spChg chg="mod">
          <ac:chgData name="Nishanth Girish" userId="23a9adff314ec3d2" providerId="LiveId" clId="{25F2B255-C719-48F0-9191-497FDF62BC00}" dt="2023-05-10T18:47:56.945" v="210" actId="27636"/>
          <ac:spMkLst>
            <pc:docMk/>
            <pc:sldMk cId="3389204099" sldId="271"/>
            <ac:spMk id="3" creationId="{BAC721D6-3F7B-32EB-41C3-E32C3A772470}"/>
          </ac:spMkLst>
        </pc:spChg>
      </pc:sldChg>
      <pc:sldChg chg="modSp mod ord">
        <pc:chgData name="Nishanth Girish" userId="23a9adff314ec3d2" providerId="LiveId" clId="{25F2B255-C719-48F0-9191-497FDF62BC00}" dt="2023-05-10T18:51:20.883" v="283"/>
        <pc:sldMkLst>
          <pc:docMk/>
          <pc:sldMk cId="3019219313" sldId="272"/>
        </pc:sldMkLst>
        <pc:spChg chg="mod">
          <ac:chgData name="Nishanth Girish" userId="23a9adff314ec3d2" providerId="LiveId" clId="{25F2B255-C719-48F0-9191-497FDF62BC00}" dt="2023-05-10T18:48:28.066" v="216" actId="122"/>
          <ac:spMkLst>
            <pc:docMk/>
            <pc:sldMk cId="3019219313" sldId="272"/>
            <ac:spMk id="2" creationId="{9799F339-A105-6097-063E-BCF8FB515434}"/>
          </ac:spMkLst>
        </pc:spChg>
        <pc:spChg chg="mod">
          <ac:chgData name="Nishanth Girish" userId="23a9adff314ec3d2" providerId="LiveId" clId="{25F2B255-C719-48F0-9191-497FDF62BC00}" dt="2023-05-10T18:51:03.658" v="279" actId="27636"/>
          <ac:spMkLst>
            <pc:docMk/>
            <pc:sldMk cId="3019219313" sldId="272"/>
            <ac:spMk id="3" creationId="{E67505C1-1D66-3B3C-45E6-8D9FE88C34F2}"/>
          </ac:spMkLst>
        </pc:spChg>
      </pc:sldChg>
      <pc:sldChg chg="modSp mod">
        <pc:chgData name="Nishanth Girish" userId="23a9adff314ec3d2" providerId="LiveId" clId="{25F2B255-C719-48F0-9191-497FDF62BC00}" dt="2023-05-10T20:25:58.231" v="1045" actId="20577"/>
        <pc:sldMkLst>
          <pc:docMk/>
          <pc:sldMk cId="2620642741" sldId="273"/>
        </pc:sldMkLst>
        <pc:spChg chg="mod">
          <ac:chgData name="Nishanth Girish" userId="23a9adff314ec3d2" providerId="LiveId" clId="{25F2B255-C719-48F0-9191-497FDF62BC00}" dt="2023-05-10T19:02:07.449" v="381" actId="122"/>
          <ac:spMkLst>
            <pc:docMk/>
            <pc:sldMk cId="2620642741" sldId="273"/>
            <ac:spMk id="2" creationId="{3E4FC420-33B5-B44C-BA99-881BC9F91C28}"/>
          </ac:spMkLst>
        </pc:spChg>
        <pc:spChg chg="mod">
          <ac:chgData name="Nishanth Girish" userId="23a9adff314ec3d2" providerId="LiveId" clId="{25F2B255-C719-48F0-9191-497FDF62BC00}" dt="2023-05-10T20:25:58.231" v="1045" actId="20577"/>
          <ac:spMkLst>
            <pc:docMk/>
            <pc:sldMk cId="2620642741" sldId="273"/>
            <ac:spMk id="3" creationId="{5ACDAF1E-4E3F-0F47-3B87-34E73505AC78}"/>
          </ac:spMkLst>
        </pc:spChg>
      </pc:sldChg>
      <pc:sldChg chg="addSp modSp mod">
        <pc:chgData name="Nishanth Girish" userId="23a9adff314ec3d2" providerId="LiveId" clId="{25F2B255-C719-48F0-9191-497FDF62BC00}" dt="2023-05-10T19:28:00.625" v="634" actId="1076"/>
        <pc:sldMkLst>
          <pc:docMk/>
          <pc:sldMk cId="2770738475" sldId="274"/>
        </pc:sldMkLst>
        <pc:spChg chg="mod">
          <ac:chgData name="Nishanth Girish" userId="23a9adff314ec3d2" providerId="LiveId" clId="{25F2B255-C719-48F0-9191-497FDF62BC00}" dt="2023-05-10T19:22:57.637" v="569" actId="20577"/>
          <ac:spMkLst>
            <pc:docMk/>
            <pc:sldMk cId="2770738475" sldId="274"/>
            <ac:spMk id="2" creationId="{0983C5BF-4A56-EA87-1F2A-7D417E94B874}"/>
          </ac:spMkLst>
        </pc:spChg>
        <pc:spChg chg="mod">
          <ac:chgData name="Nishanth Girish" userId="23a9adff314ec3d2" providerId="LiveId" clId="{25F2B255-C719-48F0-9191-497FDF62BC00}" dt="2023-05-10T19:26:03.598" v="628" actId="403"/>
          <ac:spMkLst>
            <pc:docMk/>
            <pc:sldMk cId="2770738475" sldId="274"/>
            <ac:spMk id="3" creationId="{3484048B-9F2D-E4AB-FF90-9E4AC05173E3}"/>
          </ac:spMkLst>
        </pc:spChg>
        <pc:picChg chg="add mod">
          <ac:chgData name="Nishanth Girish" userId="23a9adff314ec3d2" providerId="LiveId" clId="{25F2B255-C719-48F0-9191-497FDF62BC00}" dt="2023-05-10T19:28:00.625" v="634" actId="1076"/>
          <ac:picMkLst>
            <pc:docMk/>
            <pc:sldMk cId="2770738475" sldId="274"/>
            <ac:picMk id="4" creationId="{494CDF22-6682-9290-8E7C-B1DC7772F865}"/>
          </ac:picMkLst>
        </pc:picChg>
      </pc:sldChg>
      <pc:sldChg chg="addSp delSp modSp mod modClrScheme chgLayout">
        <pc:chgData name="Nishanth Girish" userId="23a9adff314ec3d2" providerId="LiveId" clId="{25F2B255-C719-48F0-9191-497FDF62BC00}" dt="2023-05-10T20:23:10.470" v="889" actId="20577"/>
        <pc:sldMkLst>
          <pc:docMk/>
          <pc:sldMk cId="1729286257" sldId="275"/>
        </pc:sldMkLst>
        <pc:spChg chg="mod ord">
          <ac:chgData name="Nishanth Girish" userId="23a9adff314ec3d2" providerId="LiveId" clId="{25F2B255-C719-48F0-9191-497FDF62BC00}" dt="2023-05-10T20:19:04.960" v="693" actId="700"/>
          <ac:spMkLst>
            <pc:docMk/>
            <pc:sldMk cId="1729286257" sldId="275"/>
            <ac:spMk id="2" creationId="{822EE20C-9BF8-5A08-BF11-254CEF076EED}"/>
          </ac:spMkLst>
        </pc:spChg>
        <pc:spChg chg="del mod ord">
          <ac:chgData name="Nishanth Girish" userId="23a9adff314ec3d2" providerId="LiveId" clId="{25F2B255-C719-48F0-9191-497FDF62BC00}" dt="2023-05-10T20:19:04.960" v="693" actId="700"/>
          <ac:spMkLst>
            <pc:docMk/>
            <pc:sldMk cId="1729286257" sldId="275"/>
            <ac:spMk id="3" creationId="{4F633FA1-AB52-586B-D494-1A951939C5DB}"/>
          </ac:spMkLst>
        </pc:spChg>
        <pc:spChg chg="add mod ord">
          <ac:chgData name="Nishanth Girish" userId="23a9adff314ec3d2" providerId="LiveId" clId="{25F2B255-C719-48F0-9191-497FDF62BC00}" dt="2023-05-10T20:20:01.107" v="753" actId="20577"/>
          <ac:spMkLst>
            <pc:docMk/>
            <pc:sldMk cId="1729286257" sldId="275"/>
            <ac:spMk id="4" creationId="{9AE19B04-2015-D69E-0DCB-0120F6FA56EC}"/>
          </ac:spMkLst>
        </pc:spChg>
        <pc:spChg chg="add mod ord">
          <ac:chgData name="Nishanth Girish" userId="23a9adff314ec3d2" providerId="LiveId" clId="{25F2B255-C719-48F0-9191-497FDF62BC00}" dt="2023-05-10T20:23:10.470" v="889" actId="20577"/>
          <ac:spMkLst>
            <pc:docMk/>
            <pc:sldMk cId="1729286257" sldId="275"/>
            <ac:spMk id="5" creationId="{151E300E-51FB-F303-D25E-8F6DCCBB2572}"/>
          </ac:spMkLst>
        </pc:spChg>
      </pc:sldChg>
      <pc:sldChg chg="del">
        <pc:chgData name="Nishanth Girish" userId="23a9adff314ec3d2" providerId="LiveId" clId="{25F2B255-C719-48F0-9191-497FDF62BC00}" dt="2023-05-10T19:56:37.107" v="651" actId="47"/>
        <pc:sldMkLst>
          <pc:docMk/>
          <pc:sldMk cId="4189100532" sldId="276"/>
        </pc:sldMkLst>
      </pc:sldChg>
      <pc:sldChg chg="modSp mod">
        <pc:chgData name="Nishanth Girish" userId="23a9adff314ec3d2" providerId="LiveId" clId="{25F2B255-C719-48F0-9191-497FDF62BC00}" dt="2023-05-10T18:52:11.611" v="320" actId="403"/>
        <pc:sldMkLst>
          <pc:docMk/>
          <pc:sldMk cId="3701358453" sldId="277"/>
        </pc:sldMkLst>
        <pc:spChg chg="mod">
          <ac:chgData name="Nishanth Girish" userId="23a9adff314ec3d2" providerId="LiveId" clId="{25F2B255-C719-48F0-9191-497FDF62BC00}" dt="2023-05-10T18:51:34.740" v="311" actId="122"/>
          <ac:spMkLst>
            <pc:docMk/>
            <pc:sldMk cId="3701358453" sldId="277"/>
            <ac:spMk id="2" creationId="{08DA744F-F9CC-1D1D-361D-C9ED7C32E6EF}"/>
          </ac:spMkLst>
        </pc:spChg>
        <pc:spChg chg="mod">
          <ac:chgData name="Nishanth Girish" userId="23a9adff314ec3d2" providerId="LiveId" clId="{25F2B255-C719-48F0-9191-497FDF62BC00}" dt="2023-05-10T18:52:11.611" v="320" actId="403"/>
          <ac:spMkLst>
            <pc:docMk/>
            <pc:sldMk cId="3701358453" sldId="277"/>
            <ac:spMk id="3" creationId="{6FDF7F3D-E22D-B6A7-46BC-BD2D7A412772}"/>
          </ac:spMkLst>
        </pc:spChg>
      </pc:sldChg>
      <pc:sldChg chg="del ord">
        <pc:chgData name="Nishanth Girish" userId="23a9adff314ec3d2" providerId="LiveId" clId="{25F2B255-C719-48F0-9191-497FDF62BC00}" dt="2023-05-10T18:52:19.896" v="323" actId="47"/>
        <pc:sldMkLst>
          <pc:docMk/>
          <pc:sldMk cId="2611002749" sldId="278"/>
        </pc:sldMkLst>
      </pc:sldChg>
      <pc:sldChg chg="del">
        <pc:chgData name="Nishanth Girish" userId="23a9adff314ec3d2" providerId="LiveId" clId="{25F2B255-C719-48F0-9191-497FDF62BC00}" dt="2023-05-10T18:52:22.206" v="324" actId="47"/>
        <pc:sldMkLst>
          <pc:docMk/>
          <pc:sldMk cId="145844290" sldId="279"/>
        </pc:sldMkLst>
      </pc:sldChg>
      <pc:sldChg chg="del">
        <pc:chgData name="Nishanth Girish" userId="23a9adff314ec3d2" providerId="LiveId" clId="{25F2B255-C719-48F0-9191-497FDF62BC00}" dt="2023-05-10T18:52:23.914" v="325" actId="47"/>
        <pc:sldMkLst>
          <pc:docMk/>
          <pc:sldMk cId="2480764937" sldId="280"/>
        </pc:sldMkLst>
      </pc:sldChg>
      <pc:sldChg chg="del">
        <pc:chgData name="Nishanth Girish" userId="23a9adff314ec3d2" providerId="LiveId" clId="{25F2B255-C719-48F0-9191-497FDF62BC00}" dt="2023-05-10T18:52:25.459" v="326" actId="47"/>
        <pc:sldMkLst>
          <pc:docMk/>
          <pc:sldMk cId="3413520805" sldId="281"/>
        </pc:sldMkLst>
      </pc:sldChg>
      <pc:sldChg chg="modSp del mod">
        <pc:chgData name="Nishanth Girish" userId="23a9adff314ec3d2" providerId="LiveId" clId="{25F2B255-C719-48F0-9191-497FDF62BC00}" dt="2023-05-10T18:52:28.162" v="327" actId="47"/>
        <pc:sldMkLst>
          <pc:docMk/>
          <pc:sldMk cId="3170177839" sldId="282"/>
        </pc:sldMkLst>
        <pc:spChg chg="mod">
          <ac:chgData name="Nishanth Girish" userId="23a9adff314ec3d2" providerId="LiveId" clId="{25F2B255-C719-48F0-9191-497FDF62BC00}" dt="2023-05-10T18:47:14.539" v="199"/>
          <ac:spMkLst>
            <pc:docMk/>
            <pc:sldMk cId="3170177839" sldId="282"/>
            <ac:spMk id="2" creationId="{6ED64C7C-A1B6-C650-6444-AF17AD9E077E}"/>
          </ac:spMkLst>
        </pc:spChg>
        <pc:spChg chg="mod">
          <ac:chgData name="Nishanth Girish" userId="23a9adff314ec3d2" providerId="LiveId" clId="{25F2B255-C719-48F0-9191-497FDF62BC00}" dt="2023-05-10T18:47:14.419" v="195"/>
          <ac:spMkLst>
            <pc:docMk/>
            <pc:sldMk cId="3170177839" sldId="282"/>
            <ac:spMk id="3" creationId="{2CDC9970-67EB-55A5-979C-6D0BCBECA88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5/11/2023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5/11/2023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5/11/2023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5/11/2023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5/11/2023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5/11/2023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96715" y="779890"/>
            <a:ext cx="10993549" cy="1037141"/>
          </a:xfrm>
        </p:spPr>
        <p:txBody>
          <a:bodyPr>
            <a:normAutofit/>
          </a:bodyPr>
          <a:lstStyle/>
          <a:p>
            <a:pPr algn="ctr"/>
            <a:r>
              <a:rPr lang="en-US" sz="4000" dirty="0"/>
              <a:t>MULTIVARIATE TIME SERIES</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4218213"/>
            <a:ext cx="11260667" cy="2174119"/>
          </a:xfrm>
          <a:prstGeom prst="rect">
            <a:avLst/>
          </a:prstGeom>
        </p:spPr>
      </p:pic>
      <p:sp>
        <p:nvSpPr>
          <p:cNvPr id="4" name="Subtitle 2">
            <a:extLst>
              <a:ext uri="{FF2B5EF4-FFF2-40B4-BE49-F238E27FC236}">
                <a16:creationId xmlns:a16="http://schemas.microsoft.com/office/drawing/2014/main" id="{4C124D3E-99CC-711D-3EC1-21FDE5D66890}"/>
              </a:ext>
            </a:extLst>
          </p:cNvPr>
          <p:cNvSpPr txBox="1">
            <a:spLocks/>
          </p:cNvSpPr>
          <p:nvPr/>
        </p:nvSpPr>
        <p:spPr>
          <a:xfrm>
            <a:off x="446531" y="2044724"/>
            <a:ext cx="10993546" cy="881356"/>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n-US" sz="1800" b="1" dirty="0">
                <a:latin typeface="Bookman Old Style" panose="02050604050505020204" pitchFamily="18" charset="0"/>
              </a:rPr>
              <a:t>Seminar</a:t>
            </a:r>
          </a:p>
          <a:p>
            <a:pPr algn="ctr"/>
            <a:r>
              <a:rPr lang="en-US" sz="1800" b="1" dirty="0">
                <a:latin typeface="Bookman Old Style" panose="02050604050505020204" pitchFamily="18" charset="0"/>
              </a:rPr>
              <a:t>Team-4</a:t>
            </a:r>
          </a:p>
        </p:txBody>
      </p:sp>
      <p:sp>
        <p:nvSpPr>
          <p:cNvPr id="5" name="Subtitle 2">
            <a:extLst>
              <a:ext uri="{FF2B5EF4-FFF2-40B4-BE49-F238E27FC236}">
                <a16:creationId xmlns:a16="http://schemas.microsoft.com/office/drawing/2014/main" id="{9FF84C67-C4A1-ACED-6C47-D86788E2DF32}"/>
              </a:ext>
            </a:extLst>
          </p:cNvPr>
          <p:cNvSpPr txBox="1">
            <a:spLocks/>
          </p:cNvSpPr>
          <p:nvPr/>
        </p:nvSpPr>
        <p:spPr>
          <a:xfrm>
            <a:off x="3695512" y="2989496"/>
            <a:ext cx="4495583" cy="138358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spcBef>
                <a:spcPts val="0"/>
              </a:spcBef>
              <a:spcAft>
                <a:spcPts val="0"/>
              </a:spcAft>
            </a:pPr>
            <a:r>
              <a:rPr lang="en-US" sz="1400" dirty="0">
                <a:solidFill>
                  <a:schemeClr val="tx1"/>
                </a:solidFill>
                <a:latin typeface="Arial Black" panose="020B0A04020102020204" pitchFamily="34" charset="0"/>
              </a:rPr>
              <a:t>Joel </a:t>
            </a:r>
            <a:r>
              <a:rPr lang="en-US" sz="1400" dirty="0" err="1">
                <a:solidFill>
                  <a:schemeClr val="tx1"/>
                </a:solidFill>
                <a:latin typeface="Arial Black" panose="020B0A04020102020204" pitchFamily="34" charset="0"/>
              </a:rPr>
              <a:t>gigu</a:t>
            </a:r>
            <a:r>
              <a:rPr lang="en-US" sz="1400" dirty="0">
                <a:solidFill>
                  <a:schemeClr val="tx1"/>
                </a:solidFill>
                <a:latin typeface="Arial Black" panose="020B0A04020102020204" pitchFamily="34" charset="0"/>
              </a:rPr>
              <a:t> (2248108)</a:t>
            </a:r>
          </a:p>
          <a:p>
            <a:pPr algn="ctr">
              <a:spcBef>
                <a:spcPts val="0"/>
              </a:spcBef>
              <a:spcAft>
                <a:spcPts val="0"/>
              </a:spcAft>
            </a:pPr>
            <a:r>
              <a:rPr lang="en-US" sz="1400" dirty="0">
                <a:solidFill>
                  <a:schemeClr val="tx1"/>
                </a:solidFill>
                <a:latin typeface="Arial Black" panose="020B0A04020102020204" pitchFamily="34" charset="0"/>
              </a:rPr>
              <a:t>Jesto peter (2248107)</a:t>
            </a:r>
          </a:p>
          <a:p>
            <a:pPr algn="ctr">
              <a:spcBef>
                <a:spcPts val="0"/>
              </a:spcBef>
              <a:spcAft>
                <a:spcPts val="0"/>
              </a:spcAft>
            </a:pPr>
            <a:r>
              <a:rPr lang="en-US" sz="1400" dirty="0">
                <a:solidFill>
                  <a:schemeClr val="tx1"/>
                </a:solidFill>
                <a:latin typeface="Arial Black" panose="020B0A04020102020204" pitchFamily="34" charset="0"/>
              </a:rPr>
              <a:t>Nishanth </a:t>
            </a:r>
            <a:r>
              <a:rPr lang="en-US" sz="1400" dirty="0" err="1">
                <a:solidFill>
                  <a:schemeClr val="tx1"/>
                </a:solidFill>
                <a:latin typeface="Arial Black" panose="020B0A04020102020204" pitchFamily="34" charset="0"/>
              </a:rPr>
              <a:t>girish</a:t>
            </a:r>
            <a:r>
              <a:rPr lang="en-US" sz="1400" dirty="0">
                <a:solidFill>
                  <a:schemeClr val="tx1"/>
                </a:solidFill>
                <a:latin typeface="Arial Black" panose="020B0A04020102020204" pitchFamily="34" charset="0"/>
              </a:rPr>
              <a:t> (2248111)</a:t>
            </a:r>
          </a:p>
          <a:p>
            <a:pPr algn="ctr">
              <a:spcBef>
                <a:spcPts val="0"/>
              </a:spcBef>
              <a:spcAft>
                <a:spcPts val="0"/>
              </a:spcAft>
            </a:pPr>
            <a:r>
              <a:rPr lang="en-US" sz="1400" dirty="0" err="1">
                <a:solidFill>
                  <a:schemeClr val="tx1"/>
                </a:solidFill>
                <a:latin typeface="Arial Black" panose="020B0A04020102020204" pitchFamily="34" charset="0"/>
              </a:rPr>
              <a:t>Amala</a:t>
            </a:r>
            <a:r>
              <a:rPr lang="en-US" sz="1400" dirty="0">
                <a:solidFill>
                  <a:schemeClr val="tx1"/>
                </a:solidFill>
                <a:latin typeface="Arial Black" panose="020B0A04020102020204" pitchFamily="34" charset="0"/>
              </a:rPr>
              <a:t> </a:t>
            </a:r>
            <a:r>
              <a:rPr lang="en-US" sz="1400" dirty="0" err="1">
                <a:solidFill>
                  <a:schemeClr val="tx1"/>
                </a:solidFill>
                <a:latin typeface="Arial Black" panose="020B0A04020102020204" pitchFamily="34" charset="0"/>
              </a:rPr>
              <a:t>ann</a:t>
            </a:r>
            <a:r>
              <a:rPr lang="en-US" sz="1400" dirty="0">
                <a:solidFill>
                  <a:schemeClr val="tx1"/>
                </a:solidFill>
                <a:latin typeface="Arial Black" panose="020B0A04020102020204" pitchFamily="34" charset="0"/>
              </a:rPr>
              <a:t> Mathew (2248121)</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3F4D1A-8FED-D58C-BA77-215F44754C5E}"/>
              </a:ext>
            </a:extLst>
          </p:cNvPr>
          <p:cNvSpPr/>
          <p:nvPr/>
        </p:nvSpPr>
        <p:spPr>
          <a:xfrm>
            <a:off x="508000" y="1890876"/>
            <a:ext cx="10905671" cy="4586124"/>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540BFE6-45EE-4264-8CDC-69C3B4797BC5}"/>
              </a:ext>
            </a:extLst>
          </p:cNvPr>
          <p:cNvSpPr>
            <a:spLocks noGrp="1"/>
          </p:cNvSpPr>
          <p:nvPr>
            <p:ph type="title"/>
          </p:nvPr>
        </p:nvSpPr>
        <p:spPr>
          <a:xfrm>
            <a:off x="581191" y="456578"/>
            <a:ext cx="11029616" cy="1188720"/>
          </a:xfrm>
        </p:spPr>
        <p:txBody>
          <a:bodyPr/>
          <a:lstStyle/>
          <a:p>
            <a:pPr algn="ctr"/>
            <a:r>
              <a:rPr lang="en-IN" b="1" dirty="0">
                <a:latin typeface="Bookman Old Style" panose="02050604050505020204" pitchFamily="18" charset="0"/>
              </a:rPr>
              <a:t>Cross-Covariance Matrix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34D163-A456-4CBD-2015-C6CCA386C6E2}"/>
                  </a:ext>
                </a:extLst>
              </p:cNvPr>
              <p:cNvSpPr>
                <a:spLocks noGrp="1"/>
              </p:cNvSpPr>
              <p:nvPr>
                <p:ph idx="1"/>
              </p:nvPr>
            </p:nvSpPr>
            <p:spPr/>
            <p:txBody>
              <a:bodyPr>
                <a:normAutofit lnSpcReduction="10000"/>
              </a:bodyPr>
              <a:lstStyle/>
              <a:p>
                <a:r>
                  <a:rPr lang="en-IN" sz="2200" b="1" dirty="0">
                    <a:latin typeface="Times New Roman" panose="02020603050405020304" pitchFamily="18" charset="0"/>
                    <a:cs typeface="Times New Roman" panose="02020603050405020304" pitchFamily="18" charset="0"/>
                  </a:rPr>
                  <a:t>Note: </a:t>
                </a:r>
                <a:r>
                  <a:rPr lang="en-IN" sz="2200" dirty="0">
                    <a:latin typeface="Times New Roman" panose="02020603050405020304" pitchFamily="18" charset="0"/>
                    <a:cs typeface="Times New Roman" panose="02020603050405020304" pitchFamily="18" charset="0"/>
                  </a:rPr>
                  <a:t>In univariate, we had Autocovariance, since here we have multiple univariate time series available, we define the term cross-covariance to depict the covariance in between terms of different series.</a:t>
                </a:r>
              </a:p>
              <a:p>
                <a:pPr marL="0" indent="0">
                  <a:buNone/>
                </a:pP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We define the cross-covariance between the series</a:t>
                </a:r>
                <a:r>
                  <a:rPr lang="en-IN" sz="22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200" i="1">
                            <a:latin typeface="Cambria Math" panose="02040503050406030204" pitchFamily="18" charset="0"/>
                          </a:rPr>
                        </m:ctrlPr>
                      </m:sSubPr>
                      <m:e>
                        <m:r>
                          <a:rPr lang="en-IN" sz="2200" i="1">
                            <a:latin typeface="Cambria Math" panose="02040503050406030204" pitchFamily="18" charset="0"/>
                          </a:rPr>
                          <m:t>𝑧</m:t>
                        </m:r>
                      </m:e>
                      <m:sub>
                        <m:r>
                          <a:rPr lang="en-IN" sz="2200" i="1">
                            <a:latin typeface="Cambria Math" panose="02040503050406030204" pitchFamily="18" charset="0"/>
                          </a:rPr>
                          <m:t>𝑖𝑡</m:t>
                        </m:r>
                      </m:sub>
                    </m:sSub>
                  </m:oMath>
                </a14:m>
                <a:r>
                  <a:rPr lang="en-IN" sz="2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2200" i="1">
                            <a:latin typeface="Cambria Math" panose="02040503050406030204" pitchFamily="18" charset="0"/>
                          </a:rPr>
                        </m:ctrlPr>
                      </m:sSubPr>
                      <m:e>
                        <m:r>
                          <a:rPr lang="en-IN" sz="2200" i="1">
                            <a:latin typeface="Cambria Math" panose="02040503050406030204" pitchFamily="18" charset="0"/>
                          </a:rPr>
                          <m:t>𝑧</m:t>
                        </m:r>
                      </m:e>
                      <m:sub>
                        <m:r>
                          <a:rPr lang="en-IN" sz="2200" i="1">
                            <a:latin typeface="Cambria Math" panose="02040503050406030204" pitchFamily="18" charset="0"/>
                          </a:rPr>
                          <m:t>𝑗𝑡</m:t>
                        </m:r>
                      </m:sub>
                    </m:sSub>
                  </m:oMath>
                </a14:m>
                <a:r>
                  <a:rPr lang="en-IN" sz="2200" dirty="0">
                    <a:latin typeface="Times New Roman" panose="02020603050405020304" pitchFamily="18" charset="0"/>
                    <a:cs typeface="Times New Roman" panose="02020603050405020304" pitchFamily="18" charset="0"/>
                  </a:rPr>
                  <a:t> at lag l as :</a:t>
                </a:r>
              </a:p>
              <a:p>
                <a:pPr marL="0" indent="0">
                  <a:buNone/>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rPr>
                          </m:ctrlPr>
                        </m:sSubPr>
                        <m:e>
                          <m:r>
                            <a:rPr lang="en-IN" sz="2200" i="1">
                              <a:latin typeface="Cambria Math" panose="02040503050406030204" pitchFamily="18" charset="0"/>
                            </a:rPr>
                            <m:t>𝛾</m:t>
                          </m:r>
                        </m:e>
                        <m:sub>
                          <m:r>
                            <a:rPr lang="en-IN" sz="2200" b="0" i="1" smtClean="0">
                              <a:latin typeface="Cambria Math" panose="02040503050406030204" pitchFamily="18" charset="0"/>
                            </a:rPr>
                            <m:t>𝑖𝑗</m:t>
                          </m:r>
                        </m:sub>
                      </m:sSub>
                      <m:d>
                        <m:dPr>
                          <m:ctrlPr>
                            <a:rPr lang="en-IN" sz="2200" i="1">
                              <a:latin typeface="Cambria Math" panose="02040503050406030204" pitchFamily="18" charset="0"/>
                            </a:rPr>
                          </m:ctrlPr>
                        </m:dPr>
                        <m:e>
                          <m:r>
                            <a:rPr lang="en-IN" sz="2200" i="1">
                              <a:latin typeface="Cambria Math" panose="02040503050406030204" pitchFamily="18" charset="0"/>
                            </a:rPr>
                            <m:t>𝑙</m:t>
                          </m:r>
                        </m:e>
                      </m:d>
                      <m:r>
                        <a:rPr lang="en-IN" sz="2200" b="0" i="1" smtClean="0">
                          <a:latin typeface="Cambria Math" panose="02040503050406030204" pitchFamily="18" charset="0"/>
                        </a:rPr>
                        <m:t>=</m:t>
                      </m:r>
                      <m:r>
                        <a:rPr lang="en-IN" sz="2200" b="0" i="1" smtClean="0">
                          <a:latin typeface="Cambria Math" panose="02040503050406030204" pitchFamily="18" charset="0"/>
                        </a:rPr>
                        <m:t>𝐶𝑜𝑣</m:t>
                      </m:r>
                      <m:r>
                        <a:rPr lang="en-IN" sz="2200" b="0" i="1" smtClean="0">
                          <a:latin typeface="Cambria Math" panose="02040503050406030204" pitchFamily="18" charset="0"/>
                        </a:rPr>
                        <m:t>(</m:t>
                      </m:r>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𝑧</m:t>
                          </m:r>
                        </m:e>
                        <m:sub>
                          <m:r>
                            <a:rPr lang="en-IN" sz="2200" b="0" i="1" smtClean="0">
                              <a:latin typeface="Cambria Math" panose="02040503050406030204" pitchFamily="18" charset="0"/>
                            </a:rPr>
                            <m:t>𝑖𝑡</m:t>
                          </m:r>
                        </m:sub>
                      </m:sSub>
                      <m:r>
                        <a:rPr lang="en-IN" sz="2200" b="0" i="1" smtClean="0">
                          <a:latin typeface="Cambria Math" panose="02040503050406030204" pitchFamily="18" charset="0"/>
                        </a:rPr>
                        <m:t>,</m:t>
                      </m:r>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𝑧</m:t>
                          </m:r>
                        </m:e>
                        <m:sub>
                          <m:r>
                            <a:rPr lang="en-IN" sz="2200" b="0" i="1" smtClean="0">
                              <a:latin typeface="Cambria Math" panose="02040503050406030204" pitchFamily="18" charset="0"/>
                            </a:rPr>
                            <m:t>𝑗</m:t>
                          </m:r>
                          <m:r>
                            <a:rPr lang="en-IN" sz="2200" b="0" i="1" smtClean="0">
                              <a:latin typeface="Cambria Math" panose="02040503050406030204" pitchFamily="18" charset="0"/>
                            </a:rPr>
                            <m:t>(</m:t>
                          </m:r>
                          <m:r>
                            <a:rPr lang="en-IN" sz="2200" b="0" i="1" smtClean="0">
                              <a:latin typeface="Cambria Math" panose="02040503050406030204" pitchFamily="18" charset="0"/>
                            </a:rPr>
                            <m:t>𝑡</m:t>
                          </m:r>
                          <m:r>
                            <a:rPr lang="en-IN" sz="2200" b="0" i="1" smtClean="0">
                              <a:latin typeface="Cambria Math" panose="02040503050406030204" pitchFamily="18" charset="0"/>
                            </a:rPr>
                            <m:t>+</m:t>
                          </m:r>
                          <m:r>
                            <a:rPr lang="en-IN" sz="2200" b="0" i="1" smtClean="0">
                              <a:latin typeface="Cambria Math" panose="02040503050406030204" pitchFamily="18" charset="0"/>
                            </a:rPr>
                            <m:t>𝑙</m:t>
                          </m:r>
                          <m:r>
                            <a:rPr lang="en-IN" sz="2200" b="0" i="1" smtClean="0">
                              <a:latin typeface="Cambria Math" panose="02040503050406030204" pitchFamily="18" charset="0"/>
                            </a:rPr>
                            <m:t>)</m:t>
                          </m:r>
                        </m:sub>
                      </m:sSub>
                      <m:r>
                        <a:rPr lang="en-IN" sz="2200" b="0" i="1" smtClean="0">
                          <a:latin typeface="Cambria Math" panose="02040503050406030204" pitchFamily="18" charset="0"/>
                        </a:rPr>
                        <m:t>)=</m:t>
                      </m:r>
                      <m:r>
                        <a:rPr lang="en-IN" sz="2200" i="1">
                          <a:latin typeface="Cambria Math" panose="02040503050406030204" pitchFamily="18" charset="0"/>
                        </a:rPr>
                        <m:t>𝐸</m:t>
                      </m:r>
                      <m:r>
                        <a:rPr lang="en-IN" sz="2200" i="1">
                          <a:latin typeface="Cambria Math" panose="02040503050406030204" pitchFamily="18" charset="0"/>
                        </a:rPr>
                        <m:t>[(</m:t>
                      </m:r>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𝑧</m:t>
                          </m:r>
                        </m:e>
                        <m:sub>
                          <m:r>
                            <a:rPr lang="en-IN" sz="2200" b="0" i="1" smtClean="0">
                              <a:latin typeface="Cambria Math" panose="02040503050406030204" pitchFamily="18" charset="0"/>
                            </a:rPr>
                            <m:t>𝑖𝑡</m:t>
                          </m:r>
                        </m:sub>
                      </m:sSub>
                      <m:r>
                        <a:rPr lang="en-IN" sz="2200" b="0" i="1" smtClean="0">
                          <a:latin typeface="Cambria Math" panose="02040503050406030204" pitchFamily="18" charset="0"/>
                        </a:rPr>
                        <m:t>−</m:t>
                      </m:r>
                      <m:sSub>
                        <m:sSubPr>
                          <m:ctrlPr>
                            <a:rPr lang="en-IN" sz="2200" i="1" smtClean="0">
                              <a:latin typeface="Cambria Math" panose="02040503050406030204" pitchFamily="18" charset="0"/>
                            </a:rPr>
                          </m:ctrlPr>
                        </m:sSubPr>
                        <m:e>
                          <m:r>
                            <a:rPr lang="en-IN" sz="2200" b="0" i="1" smtClean="0">
                              <a:latin typeface="Cambria Math" panose="02040503050406030204" pitchFamily="18" charset="0"/>
                              <a:ea typeface="Cambria Math" panose="02040503050406030204" pitchFamily="18" charset="0"/>
                            </a:rPr>
                            <m:t>𝜇</m:t>
                          </m:r>
                        </m:e>
                        <m:sub>
                          <m:r>
                            <a:rPr lang="en-IN" sz="2200" b="0" i="1" smtClean="0">
                              <a:latin typeface="Cambria Math" panose="02040503050406030204" pitchFamily="18" charset="0"/>
                            </a:rPr>
                            <m:t>𝑖</m:t>
                          </m:r>
                        </m:sub>
                      </m:sSub>
                      <m:r>
                        <a:rPr lang="en-IN" sz="2200" b="0" i="1" smtClean="0">
                          <a:latin typeface="Cambria Math" panose="02040503050406030204" pitchFamily="18" charset="0"/>
                        </a:rPr>
                        <m:t>)(</m:t>
                      </m:r>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𝑧</m:t>
                          </m:r>
                        </m:e>
                        <m:sub>
                          <m:r>
                            <a:rPr lang="en-IN" sz="2200" b="0" i="1" smtClean="0">
                              <a:latin typeface="Cambria Math" panose="02040503050406030204" pitchFamily="18" charset="0"/>
                            </a:rPr>
                            <m:t>𝑗</m:t>
                          </m:r>
                          <m:r>
                            <a:rPr lang="en-IN" sz="2200" b="0" i="1" smtClean="0">
                              <a:latin typeface="Cambria Math" panose="02040503050406030204" pitchFamily="18" charset="0"/>
                            </a:rPr>
                            <m:t>(</m:t>
                          </m:r>
                          <m:r>
                            <a:rPr lang="en-IN" sz="2200" b="0" i="1" smtClean="0">
                              <a:latin typeface="Cambria Math" panose="02040503050406030204" pitchFamily="18" charset="0"/>
                            </a:rPr>
                            <m:t>𝑡</m:t>
                          </m:r>
                          <m:r>
                            <a:rPr lang="en-IN" sz="2200" b="0" i="1" smtClean="0">
                              <a:latin typeface="Cambria Math" panose="02040503050406030204" pitchFamily="18" charset="0"/>
                            </a:rPr>
                            <m:t>+</m:t>
                          </m:r>
                          <m:r>
                            <a:rPr lang="en-IN" sz="2200" b="0" i="1" smtClean="0">
                              <a:latin typeface="Cambria Math" panose="02040503050406030204" pitchFamily="18" charset="0"/>
                            </a:rPr>
                            <m:t>𝑙</m:t>
                          </m:r>
                          <m:r>
                            <a:rPr lang="en-IN" sz="2200" b="0" i="1" smtClean="0">
                              <a:latin typeface="Cambria Math" panose="02040503050406030204" pitchFamily="18" charset="0"/>
                            </a:rPr>
                            <m:t>)</m:t>
                          </m:r>
                        </m:sub>
                      </m:sSub>
                      <m:r>
                        <a:rPr lang="en-IN" sz="2200" b="0" i="1" smtClean="0">
                          <a:latin typeface="Cambria Math" panose="02040503050406030204" pitchFamily="18" charset="0"/>
                        </a:rPr>
                        <m:t>−</m:t>
                      </m:r>
                      <m:sSub>
                        <m:sSubPr>
                          <m:ctrlPr>
                            <a:rPr lang="en-IN" sz="2200" i="1" smtClean="0">
                              <a:latin typeface="Cambria Math" panose="02040503050406030204" pitchFamily="18" charset="0"/>
                            </a:rPr>
                          </m:ctrlPr>
                        </m:sSubPr>
                        <m:e>
                          <m:r>
                            <a:rPr lang="en-IN" sz="2200" b="0" i="1" smtClean="0">
                              <a:latin typeface="Cambria Math" panose="02040503050406030204" pitchFamily="18" charset="0"/>
                              <a:ea typeface="Cambria Math" panose="02040503050406030204" pitchFamily="18" charset="0"/>
                            </a:rPr>
                            <m:t>𝜇</m:t>
                          </m:r>
                        </m:e>
                        <m:sub>
                          <m:r>
                            <a:rPr lang="en-IN" sz="2200" b="0" i="1" smtClean="0">
                              <a:latin typeface="Cambria Math" panose="02040503050406030204" pitchFamily="18" charset="0"/>
                              <a:ea typeface="Cambria Math" panose="02040503050406030204" pitchFamily="18" charset="0"/>
                            </a:rPr>
                            <m:t>𝑗</m:t>
                          </m:r>
                        </m:sub>
                      </m:sSub>
                      <m:r>
                        <a:rPr lang="en-IN" sz="2200" b="0" i="1" smtClean="0">
                          <a:latin typeface="Cambria Math" panose="02040503050406030204" pitchFamily="18" charset="0"/>
                        </a:rPr>
                        <m:t>)]</m:t>
                      </m:r>
                    </m:oMath>
                  </m:oMathPara>
                </a14:m>
                <a:endParaRPr lang="en-IN" sz="2200" dirty="0">
                  <a:latin typeface="Times New Roman" panose="02020603050405020304" pitchFamily="18" charset="0"/>
                  <a:cs typeface="Times New Roman" panose="02020603050405020304" pitchFamily="18" charset="0"/>
                </a:endParaRPr>
              </a:p>
              <a:p>
                <a:pPr lvl="0" defTabSz="914400">
                  <a:lnSpc>
                    <a:spcPct val="90000"/>
                  </a:lnSpc>
                  <a:spcBef>
                    <a:spcPts val="1000"/>
                  </a:spcBef>
                  <a:spcAft>
                    <a:spcPts val="0"/>
                  </a:spcAft>
                  <a:buClrTx/>
                  <a:buSzTx/>
                  <a:buFont typeface="Wingdings" panose="05000000000000000000" pitchFamily="2" charset="2"/>
                  <a:buChar char="§"/>
                </a:pPr>
                <a:r>
                  <a:rPr lang="en-IN" sz="2200" dirty="0">
                    <a:solidFill>
                      <a:prstClr val="black"/>
                    </a:solidFill>
                    <a:latin typeface="Times New Roman" panose="02020603050405020304" pitchFamily="18" charset="0"/>
                    <a:cs typeface="Times New Roman" panose="02020603050405020304" pitchFamily="18" charset="0"/>
                  </a:rPr>
                  <a:t>We now define a </a:t>
                </a:r>
                <a14:m>
                  <m:oMath xmlns:m="http://schemas.openxmlformats.org/officeDocument/2006/math">
                    <m:r>
                      <a:rPr lang="en-IN" sz="2200" i="1">
                        <a:solidFill>
                          <a:prstClr val="black"/>
                        </a:solidFill>
                        <a:latin typeface="Cambria Math" panose="02040503050406030204" pitchFamily="18" charset="0"/>
                      </a:rPr>
                      <m:t>𝑘</m:t>
                    </m:r>
                    <m:r>
                      <a:rPr lang="en-IN" sz="2200" i="1">
                        <a:solidFill>
                          <a:prstClr val="black"/>
                        </a:solidFill>
                        <a:latin typeface="Cambria Math" panose="02040503050406030204" pitchFamily="18" charset="0"/>
                      </a:rPr>
                      <m:t>×</m:t>
                    </m:r>
                    <m:r>
                      <a:rPr lang="en-IN" sz="2200" i="1">
                        <a:solidFill>
                          <a:prstClr val="black"/>
                        </a:solidFill>
                        <a:latin typeface="Cambria Math" panose="02040503050406030204" pitchFamily="18" charset="0"/>
                      </a:rPr>
                      <m:t>𝑘</m:t>
                    </m:r>
                  </m:oMath>
                </a14:m>
                <a:r>
                  <a:rPr lang="en-IN" sz="2200" dirty="0">
                    <a:solidFill>
                      <a:prstClr val="black"/>
                    </a:solidFill>
                    <a:latin typeface="Times New Roman" panose="02020603050405020304" pitchFamily="18" charset="0"/>
                    <a:cs typeface="Times New Roman" panose="02020603050405020304" pitchFamily="18" charset="0"/>
                  </a:rPr>
                  <a:t> matrix of Cross-Covariances at lag l as : </a:t>
                </a:r>
              </a:p>
              <a:p>
                <a:pPr marL="0" indent="0">
                  <a:buNone/>
                </a:pPr>
                <a:r>
                  <a:rPr lang="en-IN" sz="2200" b="1" dirty="0"/>
                  <a:t>       </a:t>
                </a:r>
                <a14:m>
                  <m:oMath xmlns:m="http://schemas.openxmlformats.org/officeDocument/2006/math">
                    <m:r>
                      <a:rPr lang="en-IN" sz="2200" b="1" i="1" smtClean="0">
                        <a:latin typeface="Cambria Math" panose="02040503050406030204" pitchFamily="18" charset="0"/>
                      </a:rPr>
                      <m:t>𝜞</m:t>
                    </m:r>
                    <m:d>
                      <m:dPr>
                        <m:ctrlPr>
                          <a:rPr lang="en-IN" sz="2200" b="0" i="1" smtClean="0">
                            <a:latin typeface="Cambria Math" panose="02040503050406030204" pitchFamily="18" charset="0"/>
                          </a:rPr>
                        </m:ctrlPr>
                      </m:dPr>
                      <m:e>
                        <m:r>
                          <a:rPr lang="en-IN" sz="2200" b="0" i="1" smtClean="0">
                            <a:latin typeface="Cambria Math" panose="02040503050406030204" pitchFamily="18" charset="0"/>
                          </a:rPr>
                          <m:t>𝑙</m:t>
                        </m:r>
                      </m:e>
                    </m:d>
                    <m:r>
                      <a:rPr lang="en-IN" sz="2200" b="0" i="1" smtClean="0">
                        <a:latin typeface="Cambria Math" panose="02040503050406030204" pitchFamily="18" charset="0"/>
                      </a:rPr>
                      <m:t>=</m:t>
                    </m:r>
                    <m:r>
                      <a:rPr lang="en-IN" sz="2200" b="0" i="1" smtClean="0">
                        <a:latin typeface="Cambria Math" panose="02040503050406030204" pitchFamily="18" charset="0"/>
                      </a:rPr>
                      <m:t>𝐶𝑜𝑣</m:t>
                    </m:r>
                    <m:r>
                      <a:rPr lang="en-IN" sz="2200" b="0" i="1" smtClean="0">
                        <a:latin typeface="Cambria Math" panose="02040503050406030204" pitchFamily="18" charset="0"/>
                      </a:rPr>
                      <m:t>(</m:t>
                    </m:r>
                    <m:sSub>
                      <m:sSubPr>
                        <m:ctrlPr>
                          <a:rPr lang="en-IN" sz="2200" b="1" i="1" smtClean="0">
                            <a:latin typeface="Cambria Math" panose="02040503050406030204" pitchFamily="18" charset="0"/>
                          </a:rPr>
                        </m:ctrlPr>
                      </m:sSubPr>
                      <m:e>
                        <m:r>
                          <a:rPr lang="en-IN" sz="2200" b="1" i="1" smtClean="0">
                            <a:latin typeface="Cambria Math" panose="02040503050406030204" pitchFamily="18" charset="0"/>
                          </a:rPr>
                          <m:t>𝒁</m:t>
                        </m:r>
                      </m:e>
                      <m:sub>
                        <m:r>
                          <a:rPr lang="en-IN" sz="2200" b="1" i="1" smtClean="0">
                            <a:latin typeface="Cambria Math" panose="02040503050406030204" pitchFamily="18" charset="0"/>
                          </a:rPr>
                          <m:t>𝒕</m:t>
                        </m:r>
                      </m:sub>
                    </m:sSub>
                    <m:r>
                      <a:rPr lang="en-IN" sz="2200" b="0" i="1" smtClean="0">
                        <a:latin typeface="Cambria Math" panose="02040503050406030204" pitchFamily="18" charset="0"/>
                      </a:rPr>
                      <m:t>,</m:t>
                    </m:r>
                    <m:sSub>
                      <m:sSubPr>
                        <m:ctrlPr>
                          <a:rPr lang="en-IN" sz="2200" b="1" i="1" smtClean="0">
                            <a:latin typeface="Cambria Math" panose="02040503050406030204" pitchFamily="18" charset="0"/>
                          </a:rPr>
                        </m:ctrlPr>
                      </m:sSubPr>
                      <m:e>
                        <m:r>
                          <a:rPr lang="en-IN" sz="2200" b="1" i="1" smtClean="0">
                            <a:latin typeface="Cambria Math" panose="02040503050406030204" pitchFamily="18" charset="0"/>
                          </a:rPr>
                          <m:t>𝒁</m:t>
                        </m:r>
                      </m:e>
                      <m:sub>
                        <m:r>
                          <a:rPr lang="en-IN" sz="2200" b="1" i="1" smtClean="0">
                            <a:latin typeface="Cambria Math" panose="02040503050406030204" pitchFamily="18" charset="0"/>
                          </a:rPr>
                          <m:t>𝒕</m:t>
                        </m:r>
                        <m:r>
                          <a:rPr lang="en-IN" sz="2200" b="1" i="1" smtClean="0">
                            <a:latin typeface="Cambria Math" panose="02040503050406030204" pitchFamily="18" charset="0"/>
                          </a:rPr>
                          <m:t>+</m:t>
                        </m:r>
                        <m:r>
                          <a:rPr lang="en-IN" sz="2200" b="1" i="1" smtClean="0">
                            <a:latin typeface="Cambria Math" panose="02040503050406030204" pitchFamily="18" charset="0"/>
                          </a:rPr>
                          <m:t>𝒍</m:t>
                        </m:r>
                      </m:sub>
                    </m:sSub>
                    <m:r>
                      <a:rPr lang="en-IN" sz="2200" b="0" i="1" smtClean="0">
                        <a:latin typeface="Cambria Math" panose="02040503050406030204" pitchFamily="18" charset="0"/>
                      </a:rPr>
                      <m:t>)=</m:t>
                    </m:r>
                    <m:r>
                      <a:rPr lang="en-IN" sz="2200" b="0" i="1" smtClean="0">
                        <a:latin typeface="Cambria Math" panose="02040503050406030204" pitchFamily="18" charset="0"/>
                      </a:rPr>
                      <m:t>𝐸</m:t>
                    </m:r>
                    <m:r>
                      <a:rPr lang="en-IN" sz="2200" b="0" i="1" smtClean="0">
                        <a:latin typeface="Cambria Math" panose="02040503050406030204" pitchFamily="18" charset="0"/>
                      </a:rPr>
                      <m:t>[(</m:t>
                    </m:r>
                    <m:sSub>
                      <m:sSubPr>
                        <m:ctrlPr>
                          <a:rPr lang="en-IN" sz="2200" b="1" i="1" smtClean="0">
                            <a:latin typeface="Cambria Math" panose="02040503050406030204" pitchFamily="18" charset="0"/>
                          </a:rPr>
                        </m:ctrlPr>
                      </m:sSubPr>
                      <m:e>
                        <m:r>
                          <a:rPr lang="en-IN" sz="2200" b="1" i="1" smtClean="0">
                            <a:latin typeface="Cambria Math" panose="02040503050406030204" pitchFamily="18" charset="0"/>
                          </a:rPr>
                          <m:t>𝒁</m:t>
                        </m:r>
                      </m:e>
                      <m:sub>
                        <m:r>
                          <a:rPr lang="en-IN" sz="2200" b="1" i="1" smtClean="0">
                            <a:latin typeface="Cambria Math" panose="02040503050406030204" pitchFamily="18" charset="0"/>
                          </a:rPr>
                          <m:t>𝒕</m:t>
                        </m:r>
                      </m:sub>
                    </m:sSub>
                    <m:r>
                      <a:rPr lang="en-IN" sz="2200" b="0" i="1" smtClean="0">
                        <a:latin typeface="Cambria Math" panose="02040503050406030204" pitchFamily="18" charset="0"/>
                      </a:rPr>
                      <m:t>−</m:t>
                    </m:r>
                    <m:r>
                      <a:rPr lang="en-IN" sz="2200" b="1" i="1" smtClean="0">
                        <a:latin typeface="Cambria Math" panose="02040503050406030204" pitchFamily="18" charset="0"/>
                        <a:ea typeface="Cambria Math" panose="02040503050406030204" pitchFamily="18" charset="0"/>
                      </a:rPr>
                      <m:t>𝝁</m:t>
                    </m:r>
                    <m:r>
                      <a:rPr lang="en-IN" sz="2200" b="0" i="1" smtClean="0">
                        <a:latin typeface="Cambria Math" panose="02040503050406030204" pitchFamily="18" charset="0"/>
                      </a:rPr>
                      <m:t>)(</m:t>
                    </m:r>
                    <m:sSub>
                      <m:sSubPr>
                        <m:ctrlPr>
                          <a:rPr lang="en-IN" sz="2200" b="1" i="1" smtClean="0">
                            <a:latin typeface="Cambria Math" panose="02040503050406030204" pitchFamily="18" charset="0"/>
                          </a:rPr>
                        </m:ctrlPr>
                      </m:sSubPr>
                      <m:e>
                        <m:r>
                          <a:rPr lang="en-IN" sz="2200" b="1" i="1" smtClean="0">
                            <a:latin typeface="Cambria Math" panose="02040503050406030204" pitchFamily="18" charset="0"/>
                          </a:rPr>
                          <m:t>𝒁</m:t>
                        </m:r>
                      </m:e>
                      <m:sub>
                        <m:r>
                          <a:rPr lang="en-IN" sz="2200" b="1" i="1" smtClean="0">
                            <a:latin typeface="Cambria Math" panose="02040503050406030204" pitchFamily="18" charset="0"/>
                          </a:rPr>
                          <m:t>𝒕</m:t>
                        </m:r>
                        <m:r>
                          <a:rPr lang="en-IN" sz="2200" b="1" i="1" smtClean="0">
                            <a:latin typeface="Cambria Math" panose="02040503050406030204" pitchFamily="18" charset="0"/>
                          </a:rPr>
                          <m:t>+</m:t>
                        </m:r>
                        <m:r>
                          <a:rPr lang="en-IN" sz="2200" b="1" i="1" smtClean="0">
                            <a:latin typeface="Cambria Math" panose="02040503050406030204" pitchFamily="18" charset="0"/>
                          </a:rPr>
                          <m:t>𝒍</m:t>
                        </m:r>
                      </m:sub>
                    </m:sSub>
                    <m:r>
                      <a:rPr lang="en-IN" sz="2200" b="0" i="1" smtClean="0">
                        <a:latin typeface="Cambria Math" panose="02040503050406030204" pitchFamily="18" charset="0"/>
                      </a:rPr>
                      <m:t>−</m:t>
                    </m:r>
                    <m:r>
                      <a:rPr lang="en-IN" sz="2200" b="1" i="1" smtClean="0">
                        <a:latin typeface="Cambria Math" panose="02040503050406030204" pitchFamily="18" charset="0"/>
                        <a:ea typeface="Cambria Math" panose="02040503050406030204" pitchFamily="18" charset="0"/>
                      </a:rPr>
                      <m:t>𝝁</m:t>
                    </m:r>
                    <m:r>
                      <a:rPr lang="en-IN" sz="2200" b="0" i="1" smtClean="0">
                        <a:latin typeface="Cambria Math" panose="02040503050406030204" pitchFamily="18" charset="0"/>
                      </a:rPr>
                      <m:t>)′]</m:t>
                    </m:r>
                  </m:oMath>
                </a14:m>
                <a:r>
                  <a:rPr lang="en-IN" sz="2200" dirty="0"/>
                  <a:t> =   </a:t>
                </a:r>
              </a:p>
              <a:p>
                <a:pPr marL="0" indent="0">
                  <a:buNone/>
                </a:pPr>
                <a:endParaRPr lang="en-IN" sz="2200" dirty="0">
                  <a:latin typeface="Times New Roman" panose="02020603050405020304" pitchFamily="18" charset="0"/>
                  <a:cs typeface="Times New Roman" panose="02020603050405020304" pitchFamily="18" charset="0"/>
                </a:endParaRPr>
              </a:p>
              <a:p>
                <a:endParaRPr lang="en-IN" dirty="0"/>
              </a:p>
            </p:txBody>
          </p:sp>
        </mc:Choice>
        <mc:Fallback>
          <p:sp>
            <p:nvSpPr>
              <p:cNvPr id="3" name="Content Placeholder 2">
                <a:extLst>
                  <a:ext uri="{FF2B5EF4-FFF2-40B4-BE49-F238E27FC236}">
                    <a16:creationId xmlns:a16="http://schemas.microsoft.com/office/drawing/2014/main" id="{2634D163-A456-4CBD-2015-C6CCA386C6E2}"/>
                  </a:ext>
                </a:extLst>
              </p:cNvPr>
              <p:cNvSpPr>
                <a:spLocks noGrp="1" noRot="1" noChangeAspect="1" noMove="1" noResize="1" noEditPoints="1" noAdjustHandles="1" noChangeArrowheads="1" noChangeShapeType="1" noTextEdit="1"/>
              </p:cNvSpPr>
              <p:nvPr>
                <p:ph idx="1"/>
              </p:nvPr>
            </p:nvSpPr>
            <p:spPr>
              <a:blipFill>
                <a:blip r:embed="rId2"/>
                <a:stretch>
                  <a:fillRect l="-608" t="-1040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C5F633D-CF2C-2E1B-3A2F-5BF71B3714B4}"/>
                  </a:ext>
                </a:extLst>
              </p:cNvPr>
              <p:cNvSpPr txBox="1"/>
              <p:nvPr/>
            </p:nvSpPr>
            <p:spPr>
              <a:xfrm>
                <a:off x="6577263" y="4971654"/>
                <a:ext cx="4321200" cy="12597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2000" i="1" smtClean="0">
                              <a:latin typeface="Cambria Math" panose="02040503050406030204" pitchFamily="18" charset="0"/>
                            </a:rPr>
                          </m:ctrlPr>
                        </m:dPr>
                        <m:e>
                          <m:m>
                            <m:mPr>
                              <m:mcs>
                                <m:mc>
                                  <m:mcPr>
                                    <m:count m:val="4"/>
                                    <m:mcJc m:val="center"/>
                                  </m:mcPr>
                                </m:mc>
                              </m:mcs>
                              <m:ctrlPr>
                                <a:rPr lang="en-IN" sz="2000" i="1" smtClean="0">
                                  <a:latin typeface="Cambria Math" panose="02040503050406030204" pitchFamily="18" charset="0"/>
                                </a:rPr>
                              </m:ctrlPr>
                            </m:mPr>
                            <m:mr>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1,1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2,1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𝑘</m:t>
                                    </m:r>
                                    <m:r>
                                      <a:rPr lang="en-IN" sz="2000" b="0" i="1" smtClean="0">
                                        <a:latin typeface="Cambria Math" panose="02040503050406030204" pitchFamily="18" charset="0"/>
                                      </a:rPr>
                                      <m:t>,1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mr>
                            <m:mr>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2,1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2,2</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r>
                                  <a:rPr lang="en-IN" sz="2000" b="0" i="1" smtClean="0">
                                    <a:latin typeface="Cambria Math" panose="02040503050406030204" pitchFamily="18" charset="0"/>
                                  </a:rPr>
                                  <m:t> …</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𝑘</m:t>
                                    </m:r>
                                    <m:r>
                                      <a:rPr lang="en-IN" sz="2000" b="0" i="1" smtClean="0">
                                        <a:latin typeface="Cambria Math" panose="02040503050406030204" pitchFamily="18" charset="0"/>
                                      </a:rPr>
                                      <m:t>,1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mr>
                            <m:mr>
                              <m:e>
                                <m:r>
                                  <a:rPr lang="en-IN" sz="2000" b="0" i="1" smtClean="0">
                                    <a:latin typeface="Cambria Math" panose="02040503050406030204" pitchFamily="18" charset="0"/>
                                  </a:rPr>
                                  <m:t>⋮</m:t>
                                </m:r>
                              </m:e>
                              <m:e>
                                <m:r>
                                  <a:rPr lang="en-IN" sz="2000" b="0" i="1" smtClean="0">
                                    <a:latin typeface="Cambria Math" panose="02040503050406030204" pitchFamily="18" charset="0"/>
                                  </a:rPr>
                                  <m:t>⋮</m:t>
                                </m:r>
                              </m:e>
                              <m:e>
                                <m:r>
                                  <a:rPr lang="en-IN" sz="2000" b="0" i="1" smtClean="0">
                                    <a:latin typeface="Cambria Math" panose="02040503050406030204" pitchFamily="18" charset="0"/>
                                  </a:rPr>
                                  <m:t>⋱</m:t>
                                </m:r>
                              </m:e>
                              <m:e>
                                <m:r>
                                  <a:rPr lang="en-IN" sz="2000" b="0" i="1" smtClean="0">
                                    <a:latin typeface="Cambria Math" panose="02040503050406030204" pitchFamily="18" charset="0"/>
                                  </a:rPr>
                                  <m:t>⋮</m:t>
                                </m:r>
                              </m:e>
                            </m:mr>
                            <m:mr>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𝑘</m:t>
                                    </m:r>
                                    <m:r>
                                      <a:rPr lang="en-IN" sz="2000" b="0" i="1" smtClean="0">
                                        <a:latin typeface="Cambria Math" panose="02040503050406030204" pitchFamily="18" charset="0"/>
                                      </a:rPr>
                                      <m:t>,1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1,1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𝑘</m:t>
                                    </m:r>
                                    <m:r>
                                      <a:rPr lang="en-IN" sz="2000" b="0" i="1" smtClean="0">
                                        <a:latin typeface="Cambria Math" panose="02040503050406030204" pitchFamily="18" charset="0"/>
                                      </a:rPr>
                                      <m:t>,</m:t>
                                    </m:r>
                                    <m:r>
                                      <a:rPr lang="en-IN" sz="2000" b="0" i="1" smtClean="0">
                                        <a:latin typeface="Cambria Math" panose="02040503050406030204" pitchFamily="18" charset="0"/>
                                      </a:rPr>
                                      <m:t>𝑘</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mr>
                          </m:m>
                        </m:e>
                      </m:d>
                    </m:oMath>
                  </m:oMathPara>
                </a14:m>
                <a:endParaRPr lang="en-IN" sz="2400" dirty="0"/>
              </a:p>
            </p:txBody>
          </p:sp>
        </mc:Choice>
        <mc:Fallback xmlns="">
          <p:sp>
            <p:nvSpPr>
              <p:cNvPr id="4" name="TextBox 3">
                <a:extLst>
                  <a:ext uri="{FF2B5EF4-FFF2-40B4-BE49-F238E27FC236}">
                    <a16:creationId xmlns:a16="http://schemas.microsoft.com/office/drawing/2014/main" id="{EC5F633D-CF2C-2E1B-3A2F-5BF71B3714B4}"/>
                  </a:ext>
                </a:extLst>
              </p:cNvPr>
              <p:cNvSpPr txBox="1">
                <a:spLocks noRot="1" noChangeAspect="1" noMove="1" noResize="1" noEditPoints="1" noAdjustHandles="1" noChangeArrowheads="1" noChangeShapeType="1" noTextEdit="1"/>
              </p:cNvSpPr>
              <p:nvPr/>
            </p:nvSpPr>
            <p:spPr>
              <a:xfrm>
                <a:off x="6577263" y="4971654"/>
                <a:ext cx="4321200" cy="1259768"/>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348684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0F64AE-3854-5967-EA25-A1624E3E1B62}"/>
              </a:ext>
            </a:extLst>
          </p:cNvPr>
          <p:cNvSpPr/>
          <p:nvPr/>
        </p:nvSpPr>
        <p:spPr>
          <a:xfrm>
            <a:off x="480786" y="1856315"/>
            <a:ext cx="10905671" cy="4586124"/>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D5D73E4F-1E1A-3FA7-1B14-E53AA00F6773}"/>
              </a:ext>
            </a:extLst>
          </p:cNvPr>
          <p:cNvSpPr>
            <a:spLocks noGrp="1"/>
          </p:cNvSpPr>
          <p:nvPr>
            <p:ph type="title"/>
          </p:nvPr>
        </p:nvSpPr>
        <p:spPr>
          <a:xfrm>
            <a:off x="581192" y="415561"/>
            <a:ext cx="11029616" cy="1188720"/>
          </a:xfrm>
        </p:spPr>
        <p:txBody>
          <a:bodyPr/>
          <a:lstStyle/>
          <a:p>
            <a:pPr algn="ctr"/>
            <a:r>
              <a:rPr lang="en-IN" sz="2800" b="1" dirty="0">
                <a:latin typeface="Bookman Old Style" panose="02050604050505020204" pitchFamily="18" charset="0"/>
              </a:rPr>
              <a:t>Properties of Cross-Covariance</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114C93-5EE9-9227-A870-EB2F20ECB7FE}"/>
                  </a:ext>
                </a:extLst>
              </p:cNvPr>
              <p:cNvSpPr>
                <a:spLocks noGrp="1"/>
              </p:cNvSpPr>
              <p:nvPr>
                <p:ph idx="1"/>
              </p:nvPr>
            </p:nvSpPr>
            <p:spPr>
              <a:xfrm>
                <a:off x="581192" y="2041072"/>
                <a:ext cx="11029615" cy="4207328"/>
              </a:xfrm>
              <a:ln>
                <a:solidFill>
                  <a:schemeClr val="bg1"/>
                </a:solidFill>
              </a:ln>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diagonal terms of the matrix </a:t>
                </a:r>
                <a:r>
                  <a:rPr kumimoji="0" lang="en-IN" sz="22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i.e</a:t>
                </a: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sub>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𝑖𝑖</m:t>
                        </m:r>
                      </m:sub>
                    </m:sSub>
                    <m:d>
                      <m:dPr>
                        <m:ctrlP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𝑙</m:t>
                        </m:r>
                      </m:e>
                    </m:d>
                  </m:oMath>
                </a14:m>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are </a:t>
                </a:r>
                <a:r>
                  <a:rPr kumimoji="0" lang="en-IN" sz="22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auto-covariances</a:t>
                </a: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rather than cross-covariances.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In the stationary case, the set of Cross-Covariance matrices </a:t>
                </a:r>
                <a14:m>
                  <m:oMath xmlns:m="http://schemas.openxmlformats.org/officeDocument/2006/math">
                    <m:r>
                      <a:rPr kumimoji="0" lang="en-IN" sz="2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𝜞</m:t>
                    </m:r>
                    <m:d>
                      <m:d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m:t>
                        </m:r>
                      </m:e>
                    </m:d>
                  </m:oMath>
                </a14:m>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for l=</a:t>
                </a: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0,</a:t>
                </a:r>
                <a14:m>
                  <m:oMath xmlns:m="http://schemas.openxmlformats.org/officeDocument/2006/math">
                    <m: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m:t>
                    </m:r>
                  </m:oMath>
                </a14:m>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m:t>
                    </m:r>
                  </m:oMath>
                </a14:m>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 is called the </a:t>
                </a:r>
                <a:r>
                  <a:rPr kumimoji="0" lang="en-IN" sz="22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Covariance Matrix Function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In the Univariate case, we saw that the covariance was an </a:t>
                </a:r>
                <a:r>
                  <a:rPr kumimoji="0" lang="en-IN" sz="22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Even Function of lag</a:t>
                </a: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But in the multivariate case, this property is not satisfied for cross-covariance.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Here we have,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200" b="0" u="none" strike="noStrike" kern="1200" cap="none" spc="0" normalizeH="0" baseline="0" noProof="0" dirty="0">
                    <a:ln>
                      <a:noFill/>
                    </a:ln>
                    <a:solidFill>
                      <a:prstClr val="black"/>
                    </a:solidFill>
                    <a:effectLst/>
                    <a:uLnTx/>
                    <a:uFillTx/>
                    <a:ea typeface="+mn-ea"/>
                    <a:cs typeface="+mn-cs"/>
                  </a:rPr>
                  <a:t> 			</a:t>
                </a:r>
                <a14:m>
                  <m:oMath xmlns:m="http://schemas.openxmlformats.org/officeDocument/2006/math">
                    <m:sSub>
                      <m:sSub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𝛾</m:t>
                        </m:r>
                      </m:e>
                      <m:sub>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d>
                      <m:dPr>
                        <m:ctrlP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e>
                    </m:d>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𝐶𝑜𝑣</m:t>
                    </m:r>
                    <m:d>
                      <m:d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𝑖𝑡</m:t>
                            </m:r>
                          </m:sub>
                        </m:sSub>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d>
                              <m:d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d>
                          </m:sub>
                        </m:sSub>
                      </m:e>
                    </m:d>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𝐶𝑜𝑣</m:t>
                    </m:r>
                    <m:d>
                      <m:d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d>
                              <m:d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d>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sSub>
                          <m:sSub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𝑖𝑡</m:t>
                            </m:r>
                          </m:sub>
                        </m:sSub>
                      </m:e>
                    </m:d>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𝛾</m:t>
                        </m:r>
                      </m:e>
                      <m:sub>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𝑗𝑖</m:t>
                        </m:r>
                      </m:sub>
                    </m:sSub>
                    <m:d>
                      <m:dPr>
                        <m:ctrlP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e>
                    </m:d>
                  </m:oMath>
                </a14:m>
                <a:endParaRPr kumimoji="0" lang="en-IN"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IN" sz="22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i.e</a:t>
                </a: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IN" sz="2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𝜞</m:t>
                    </m:r>
                    <m:d>
                      <m:d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d>
                  </m:oMath>
                </a14:m>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IN" sz="22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p>
                      <m:sSupPr>
                        <m:ctrlPr>
                          <a:rPr kumimoji="0" lang="en-IN" sz="2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IN" sz="2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𝜞</m:t>
                        </m:r>
                        <m:r>
                          <a:rPr kumimoji="0" lang="en-IN" sz="2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sup>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d>
                      <m:d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d>
                  </m:oMath>
                </a14:m>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for   l=</a:t>
                </a: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0,</a:t>
                </a:r>
                <a14:m>
                  <m:oMath xmlns:m="http://schemas.openxmlformats.org/officeDocument/2006/math">
                    <m: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m:t>
                    </m:r>
                  </m:oMath>
                </a14:m>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m:t>
                    </m:r>
                  </m:oMath>
                </a14:m>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The diagonal terms of the matrix </a:t>
                </a:r>
                <a:r>
                  <a:rPr kumimoji="0" lang="en-IN" sz="22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i.e</a:t>
                </a:r>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sub>
                        <m:r>
                          <a:rPr kumimoji="0" lang="en-IN" sz="2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𝑖𝑖</m:t>
                        </m:r>
                      </m:sub>
                    </m:sSub>
                    <m:d>
                      <m:dPr>
                        <m:ctrlP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IN" sz="2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𝑙</m:t>
                        </m:r>
                      </m:e>
                    </m:d>
                  </m:oMath>
                </a14:m>
                <a:r>
                  <a:rPr kumimoji="0" lang="en-IN" sz="2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will still be an even function of the lag.</a:t>
                </a:r>
              </a:p>
              <a:p>
                <a:endParaRPr lang="en-IN" dirty="0"/>
              </a:p>
            </p:txBody>
          </p:sp>
        </mc:Choice>
        <mc:Fallback>
          <p:sp>
            <p:nvSpPr>
              <p:cNvPr id="3" name="Content Placeholder 2">
                <a:extLst>
                  <a:ext uri="{FF2B5EF4-FFF2-40B4-BE49-F238E27FC236}">
                    <a16:creationId xmlns:a16="http://schemas.microsoft.com/office/drawing/2014/main" id="{F7114C93-5EE9-9227-A870-EB2F20ECB7FE}"/>
                  </a:ext>
                </a:extLst>
              </p:cNvPr>
              <p:cNvSpPr>
                <a:spLocks noGrp="1" noRot="1" noChangeAspect="1" noMove="1" noResize="1" noEditPoints="1" noAdjustHandles="1" noChangeArrowheads="1" noChangeShapeType="1" noTextEdit="1"/>
              </p:cNvSpPr>
              <p:nvPr>
                <p:ph idx="1"/>
              </p:nvPr>
            </p:nvSpPr>
            <p:spPr>
              <a:xfrm>
                <a:off x="581192" y="2041072"/>
                <a:ext cx="11029615" cy="4207328"/>
              </a:xfrm>
              <a:blipFill>
                <a:blip r:embed="rId2"/>
                <a:stretch>
                  <a:fillRect l="-552" t="-4913"/>
                </a:stretch>
              </a:blipFill>
              <a:ln>
                <a:solidFill>
                  <a:schemeClr val="bg1"/>
                </a:solidFill>
              </a:ln>
            </p:spPr>
            <p:txBody>
              <a:bodyPr/>
              <a:lstStyle/>
              <a:p>
                <a:r>
                  <a:rPr lang="en-IN">
                    <a:noFill/>
                  </a:rPr>
                  <a:t> </a:t>
                </a:r>
              </a:p>
            </p:txBody>
          </p:sp>
        </mc:Fallback>
      </mc:AlternateContent>
    </p:spTree>
    <p:extLst>
      <p:ext uri="{BB962C8B-B14F-4D97-AF65-F5344CB8AC3E}">
        <p14:creationId xmlns:p14="http://schemas.microsoft.com/office/powerpoint/2010/main" val="380843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F85D5D-A79C-D221-2C17-6750A877708A}"/>
              </a:ext>
            </a:extLst>
          </p:cNvPr>
          <p:cNvSpPr/>
          <p:nvPr/>
        </p:nvSpPr>
        <p:spPr>
          <a:xfrm>
            <a:off x="538844" y="1890876"/>
            <a:ext cx="11071964" cy="4586124"/>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AB9FA3C5-82BC-51C9-6842-0A4D69EE6330}"/>
              </a:ext>
            </a:extLst>
          </p:cNvPr>
          <p:cNvSpPr>
            <a:spLocks noGrp="1"/>
          </p:cNvSpPr>
          <p:nvPr>
            <p:ph type="title"/>
          </p:nvPr>
        </p:nvSpPr>
        <p:spPr>
          <a:xfrm>
            <a:off x="581192" y="419127"/>
            <a:ext cx="11029616" cy="1188720"/>
          </a:xfrm>
        </p:spPr>
        <p:txBody>
          <a:bodyPr/>
          <a:lstStyle/>
          <a:p>
            <a:pPr algn="ctr"/>
            <a:r>
              <a:rPr lang="en-IN" sz="2800" b="1" dirty="0">
                <a:latin typeface="Bookman Old Style" panose="02050604050505020204" pitchFamily="18" charset="0"/>
              </a:rPr>
              <a:t>Cross-Correlation Matrix</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64F883-CC3A-3527-205A-02C2EA2A2095}"/>
                  </a:ext>
                </a:extLst>
              </p:cNvPr>
              <p:cNvSpPr>
                <a:spLocks noGrp="1"/>
              </p:cNvSpPr>
              <p:nvPr>
                <p:ph idx="1"/>
              </p:nvPr>
            </p:nvSpPr>
            <p:spPr/>
            <p:txBody>
              <a:bodyPr>
                <a:normAutofit fontScale="925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Given the covariance matrix function, it is easy to </a:t>
                </a: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standardize</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any particular element, to find the corresponding correlation.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We do this by dividing by the product of the </a:t>
                </a: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standard deviations </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of the two relevant series.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Thus the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i,j</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th</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element of the correlation matrix R(k) is given by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d>
                        <m:d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d>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𝐶𝑜𝑟𝑟</m:t>
                      </m:r>
                      <m:d>
                        <m:d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𝑖𝑡</m:t>
                              </m:r>
                            </m:sub>
                          </m:s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d>
                                <m:d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d>
                            </m:sub>
                          </m:sSub>
                        </m:e>
                      </m:d>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𝛾</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d>
                            <m:dPr>
                              <m:ctrlP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e>
                          </m:d>
                        </m:num>
                        <m:den>
                          <m:rad>
                            <m:radPr>
                              <m:degHide m:val="on"/>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𝛾</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𝑖𝑖</m:t>
                                  </m:r>
                                </m:sub>
                              </m:sSub>
                              <m:d>
                                <m:dPr>
                                  <m:ctrlP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𝛾</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𝑗𝑗</m:t>
                                  </m:r>
                                </m:sub>
                              </m:sSub>
                              <m:d>
                                <m:dPr>
                                  <m:ctrlP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rad>
                        </m:den>
                      </m:f>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𝛾</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d>
                            <m:dPr>
                              <m:ctrlP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e>
                          </m:d>
                        </m:num>
                        <m:den>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𝑗</m:t>
                              </m:r>
                            </m:sub>
                          </m:sSub>
                        </m:den>
                      </m:f>
                    </m:oMath>
                  </m:oMathPara>
                </a14:m>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mc:Choice>
        <mc:Fallback xmlns="">
          <p:sp>
            <p:nvSpPr>
              <p:cNvPr id="3" name="Content Placeholder 2">
                <a:extLst>
                  <a:ext uri="{FF2B5EF4-FFF2-40B4-BE49-F238E27FC236}">
                    <a16:creationId xmlns:a16="http://schemas.microsoft.com/office/drawing/2014/main" id="{D564F883-CC3A-3527-205A-02C2EA2A2095}"/>
                  </a:ext>
                </a:extLst>
              </p:cNvPr>
              <p:cNvSpPr>
                <a:spLocks noGrp="1" noRot="1" noChangeAspect="1" noMove="1" noResize="1" noEditPoints="1" noAdjustHandles="1" noChangeArrowheads="1" noChangeShapeType="1" noTextEdit="1"/>
              </p:cNvSpPr>
              <p:nvPr>
                <p:ph idx="1"/>
              </p:nvPr>
            </p:nvSpPr>
            <p:spPr>
              <a:blipFill>
                <a:blip r:embed="rId2"/>
                <a:stretch>
                  <a:fillRect l="-608" t="-5201" r="-608"/>
                </a:stretch>
              </a:blipFill>
            </p:spPr>
            <p:txBody>
              <a:bodyPr/>
              <a:lstStyle/>
              <a:p>
                <a:r>
                  <a:rPr lang="en-IN">
                    <a:noFill/>
                  </a:rPr>
                  <a:t> </a:t>
                </a:r>
              </a:p>
            </p:txBody>
          </p:sp>
        </mc:Fallback>
      </mc:AlternateContent>
    </p:spTree>
    <p:extLst>
      <p:ext uri="{BB962C8B-B14F-4D97-AF65-F5344CB8AC3E}">
        <p14:creationId xmlns:p14="http://schemas.microsoft.com/office/powerpoint/2010/main" val="26428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23C017-B716-860D-AF0C-3EC8914753D8}"/>
                  </a:ext>
                </a:extLst>
              </p:cNvPr>
              <p:cNvSpPr>
                <a:spLocks noGrp="1"/>
              </p:cNvSpPr>
              <p:nvPr>
                <p:ph idx="1"/>
              </p:nvPr>
            </p:nvSpPr>
            <p:spPr>
              <a:xfrm>
                <a:off x="651948" y="1481277"/>
                <a:ext cx="11257023" cy="3989179"/>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We define a </a:t>
                </a:r>
                <a14:m>
                  <m:oMath xmlns:m="http://schemas.openxmlformats.org/officeDocument/2006/math">
                    <m:r>
                      <a:rPr kumimoji="0" lang="en-I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r>
                      <a:rPr kumimoji="0" lang="en-I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oMath>
                </a14:m>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Cross-Correlation matrix  </a:t>
                </a:r>
                <a14:m>
                  <m:oMath xmlns:m="http://schemas.openxmlformats.org/officeDocument/2006/math">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𝝆</m:t>
                    </m:r>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ctrlPr>
                          <a:rPr kumimoji="0" lang="en-IN"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𝒍</m:t>
                        </m:r>
                      </m:e>
                    </m:d>
                  </m:oMath>
                </a14:m>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at lag l as,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 xmlns:m="http://schemas.openxmlformats.org/officeDocument/2006/math">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𝝆</m:t>
                    </m:r>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ctrlPr>
                          <a:rPr kumimoji="0" lang="en-IN"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𝒍</m:t>
                        </m:r>
                      </m:e>
                    </m:d>
                  </m:oMath>
                </a14:m>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sSup>
                      <m:sSupPr>
                        <m:ctrlP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𝑽</m:t>
                        </m:r>
                      </m:e>
                      <m:sup>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num>
                          <m:den>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den>
                        </m:f>
                      </m:sup>
                    </m:sSup>
                  </m:oMath>
                </a14:m>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IN"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𝜞</m:t>
                    </m:r>
                    <m:d>
                      <m:dPr>
                        <m:ctrlPr>
                          <a:rPr kumimoji="0" lang="en-IN"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e>
                    </m:d>
                  </m:oMath>
                </a14:m>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p>
                      <m:sSupPr>
                        <m:ctrlP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𝑽</m:t>
                        </m:r>
                      </m:e>
                      <m:sup>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num>
                          <m:den>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den>
                        </m:f>
                      </m:sup>
                    </m:sSup>
                  </m:oMath>
                </a14:m>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14:m>
                  <m:oMath xmlns:m="http://schemas.openxmlformats.org/officeDocument/2006/math">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𝝆</m:t>
                    </m:r>
                    <m:r>
                      <a:rPr kumimoji="0" lang="en-I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ctrlPr>
                          <a:rPr kumimoji="0" lang="en-IN"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𝒍</m:t>
                        </m:r>
                      </m:e>
                    </m:d>
                  </m:oMath>
                </a14:m>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 = </a:t>
                </a:r>
              </a:p>
              <a:p>
                <a:endParaRPr lang="en-IN" dirty="0"/>
              </a:p>
            </p:txBody>
          </p:sp>
        </mc:Choice>
        <mc:Fallback>
          <p:sp>
            <p:nvSpPr>
              <p:cNvPr id="3" name="Content Placeholder 2">
                <a:extLst>
                  <a:ext uri="{FF2B5EF4-FFF2-40B4-BE49-F238E27FC236}">
                    <a16:creationId xmlns:a16="http://schemas.microsoft.com/office/drawing/2014/main" id="{6523C017-B716-860D-AF0C-3EC8914753D8}"/>
                  </a:ext>
                </a:extLst>
              </p:cNvPr>
              <p:cNvSpPr>
                <a:spLocks noGrp="1" noRot="1" noChangeAspect="1" noMove="1" noResize="1" noEditPoints="1" noAdjustHandles="1" noChangeArrowheads="1" noChangeShapeType="1" noTextEdit="1"/>
              </p:cNvSpPr>
              <p:nvPr>
                <p:ph idx="1"/>
              </p:nvPr>
            </p:nvSpPr>
            <p:spPr>
              <a:xfrm>
                <a:off x="651948" y="1481277"/>
                <a:ext cx="11257023" cy="3989179"/>
              </a:xfrm>
              <a:blipFill>
                <a:blip r:embed="rId2"/>
                <a:stretch>
                  <a:fillRect l="-1137" t="-275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F4D1916-B064-52BA-00C6-CB964417D961}"/>
                  </a:ext>
                </a:extLst>
              </p:cNvPr>
              <p:cNvSpPr txBox="1"/>
              <p:nvPr/>
            </p:nvSpPr>
            <p:spPr>
              <a:xfrm>
                <a:off x="1288772" y="3857322"/>
                <a:ext cx="4321200" cy="1966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i="1" smtClean="0">
                              <a:latin typeface="Cambria Math" panose="02040503050406030204" pitchFamily="18" charset="0"/>
                            </a:rPr>
                          </m:ctrlPr>
                        </m:dPr>
                        <m:e>
                          <m:m>
                            <m:mPr>
                              <m:mcs>
                                <m:mc>
                                  <m:mcPr>
                                    <m:count m:val="4"/>
                                    <m:mcJc m:val="center"/>
                                  </m:mcPr>
                                </m:mc>
                              </m:mcs>
                              <m:ctrlPr>
                                <a:rPr lang="en-IN" sz="1600" i="1" smtClean="0">
                                  <a:latin typeface="Cambria Math" panose="02040503050406030204" pitchFamily="18" charset="0"/>
                                </a:rPr>
                              </m:ctrlPr>
                            </m:mPr>
                            <m:mr>
                              <m:e>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i="1" smtClean="0">
                                            <a:latin typeface="Cambria Math" panose="02040503050406030204" pitchFamily="18" charset="0"/>
                                          </a:rPr>
                                        </m:ctrlPr>
                                      </m:radPr>
                                      <m:deg/>
                                      <m:e>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𝛾</m:t>
                                            </m:r>
                                          </m:e>
                                          <m:sub>
                                            <m:r>
                                              <a:rPr lang="en-IN" sz="1600" b="0" i="1" smtClean="0">
                                                <a:latin typeface="Cambria Math" panose="02040503050406030204" pitchFamily="18" charset="0"/>
                                              </a:rPr>
                                              <m:t>1,1</m:t>
                                            </m:r>
                                          </m:sub>
                                        </m:sSub>
                                        <m:r>
                                          <a:rPr lang="en-IN" sz="1600" b="0" i="1" smtClean="0">
                                            <a:latin typeface="Cambria Math" panose="02040503050406030204" pitchFamily="18" charset="0"/>
                                          </a:rPr>
                                          <m:t>(0)</m:t>
                                        </m:r>
                                      </m:e>
                                    </m:rad>
                                  </m:den>
                                </m:f>
                              </m:e>
                              <m:e>
                                <m:r>
                                  <a:rPr lang="en-IN" sz="1600" b="0" i="1" smtClean="0">
                                    <a:latin typeface="Cambria Math" panose="02040503050406030204" pitchFamily="18" charset="0"/>
                                  </a:rPr>
                                  <m:t>0</m:t>
                                </m:r>
                              </m:e>
                              <m:e>
                                <m:r>
                                  <a:rPr lang="en-IN" sz="1600" b="0" i="1" smtClean="0">
                                    <a:latin typeface="Cambria Math" panose="02040503050406030204" pitchFamily="18" charset="0"/>
                                  </a:rPr>
                                  <m:t>…</m:t>
                                </m:r>
                              </m:e>
                              <m:e>
                                <m:r>
                                  <a:rPr lang="en-IN" sz="1600" b="0" i="1" smtClean="0">
                                    <a:latin typeface="Cambria Math" panose="02040503050406030204" pitchFamily="18" charset="0"/>
                                  </a:rPr>
                                  <m:t>0</m:t>
                                </m:r>
                              </m:e>
                            </m:mr>
                            <m:mr>
                              <m:e>
                                <m:r>
                                  <a:rPr lang="en-IN" sz="1600" b="0" i="1" smtClean="0">
                                    <a:latin typeface="Cambria Math" panose="02040503050406030204" pitchFamily="18" charset="0"/>
                                  </a:rPr>
                                  <m:t>0</m:t>
                                </m:r>
                              </m:e>
                              <m:e>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i="1" smtClean="0">
                                            <a:latin typeface="Cambria Math" panose="02040503050406030204" pitchFamily="18" charset="0"/>
                                          </a:rPr>
                                        </m:ctrlPr>
                                      </m:radPr>
                                      <m:deg/>
                                      <m:e>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𝛾</m:t>
                                            </m:r>
                                          </m:e>
                                          <m:sub>
                                            <m:r>
                                              <a:rPr lang="en-IN" sz="1600" b="0" i="1" smtClean="0">
                                                <a:latin typeface="Cambria Math" panose="02040503050406030204" pitchFamily="18" charset="0"/>
                                              </a:rPr>
                                              <m:t>2,2</m:t>
                                            </m:r>
                                          </m:sub>
                                        </m:sSub>
                                        <m:r>
                                          <a:rPr lang="en-IN" sz="1600" b="0" i="1" smtClean="0">
                                            <a:latin typeface="Cambria Math" panose="02040503050406030204" pitchFamily="18" charset="0"/>
                                          </a:rPr>
                                          <m:t>(0)</m:t>
                                        </m:r>
                                      </m:e>
                                    </m:rad>
                                  </m:den>
                                </m:f>
                              </m:e>
                              <m:e>
                                <m:r>
                                  <a:rPr lang="en-IN" sz="1600" b="0" i="1" smtClean="0">
                                    <a:latin typeface="Cambria Math" panose="02040503050406030204" pitchFamily="18" charset="0"/>
                                  </a:rPr>
                                  <m:t> …</m:t>
                                </m:r>
                              </m:e>
                              <m:e>
                                <m:r>
                                  <a:rPr lang="en-IN" sz="1600" b="0" i="1" smtClean="0">
                                    <a:latin typeface="Cambria Math" panose="02040503050406030204" pitchFamily="18" charset="0"/>
                                  </a:rPr>
                                  <m:t>0</m:t>
                                </m:r>
                              </m:e>
                            </m:mr>
                            <m:mr>
                              <m:e>
                                <m:r>
                                  <a:rPr lang="en-IN" sz="1600" b="0" i="1" smtClean="0">
                                    <a:latin typeface="Cambria Math" panose="02040503050406030204" pitchFamily="18" charset="0"/>
                                  </a:rPr>
                                  <m:t>⋮</m:t>
                                </m:r>
                              </m:e>
                              <m:e>
                                <m:r>
                                  <a:rPr lang="en-IN" sz="1600" b="0" i="1" smtClean="0">
                                    <a:latin typeface="Cambria Math" panose="02040503050406030204" pitchFamily="18" charset="0"/>
                                  </a:rPr>
                                  <m:t>⋮</m:t>
                                </m:r>
                              </m:e>
                              <m:e>
                                <m:r>
                                  <a:rPr lang="en-IN" sz="1600" b="0" i="1" smtClean="0">
                                    <a:latin typeface="Cambria Math" panose="02040503050406030204" pitchFamily="18" charset="0"/>
                                  </a:rPr>
                                  <m:t>⋱</m:t>
                                </m:r>
                              </m:e>
                              <m:e>
                                <m:r>
                                  <a:rPr lang="en-IN" sz="1600" b="0" i="1" smtClean="0">
                                    <a:latin typeface="Cambria Math" panose="02040503050406030204" pitchFamily="18" charset="0"/>
                                  </a:rPr>
                                  <m:t>⋮</m:t>
                                </m:r>
                              </m:e>
                            </m:mr>
                            <m:mr>
                              <m:e>
                                <m:r>
                                  <a:rPr lang="en-IN" sz="1600" b="0" i="1" smtClean="0">
                                    <a:latin typeface="Cambria Math" panose="02040503050406030204" pitchFamily="18" charset="0"/>
                                  </a:rPr>
                                  <m:t>0</m:t>
                                </m:r>
                              </m:e>
                              <m:e>
                                <m:r>
                                  <a:rPr lang="en-IN" sz="1600" b="0" i="1" smtClean="0">
                                    <a:latin typeface="Cambria Math" panose="02040503050406030204" pitchFamily="18" charset="0"/>
                                  </a:rPr>
                                  <m:t>0</m:t>
                                </m:r>
                              </m:e>
                              <m:e>
                                <m:r>
                                  <a:rPr lang="en-IN" sz="1600" b="0" i="1" smtClean="0">
                                    <a:latin typeface="Cambria Math" panose="02040503050406030204" pitchFamily="18" charset="0"/>
                                  </a:rPr>
                                  <m:t>…</m:t>
                                </m:r>
                              </m:e>
                              <m:e>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i="1" smtClean="0">
                                            <a:latin typeface="Cambria Math" panose="02040503050406030204" pitchFamily="18" charset="0"/>
                                          </a:rPr>
                                        </m:ctrlPr>
                                      </m:radPr>
                                      <m:deg/>
                                      <m:e>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𝛾</m:t>
                                            </m:r>
                                          </m:e>
                                          <m:sub>
                                            <m:r>
                                              <a:rPr lang="en-IN" sz="1600" b="0" i="1" smtClean="0">
                                                <a:latin typeface="Cambria Math" panose="02040503050406030204" pitchFamily="18" charset="0"/>
                                              </a:rPr>
                                              <m:t>𝑘</m:t>
                                            </m:r>
                                            <m:r>
                                              <a:rPr lang="en-IN" sz="1600" b="0" i="1" smtClean="0">
                                                <a:latin typeface="Cambria Math" panose="02040503050406030204" pitchFamily="18" charset="0"/>
                                              </a:rPr>
                                              <m:t>,</m:t>
                                            </m:r>
                                            <m:r>
                                              <a:rPr lang="en-IN" sz="1600" b="0" i="1" smtClean="0">
                                                <a:latin typeface="Cambria Math" panose="02040503050406030204" pitchFamily="18" charset="0"/>
                                              </a:rPr>
                                              <m:t>𝑘</m:t>
                                            </m:r>
                                          </m:sub>
                                        </m:sSub>
                                        <m:r>
                                          <a:rPr lang="en-IN" sz="1600" b="0" i="1" smtClean="0">
                                            <a:latin typeface="Cambria Math" panose="02040503050406030204" pitchFamily="18" charset="0"/>
                                          </a:rPr>
                                          <m:t>(0)</m:t>
                                        </m:r>
                                      </m:e>
                                    </m:rad>
                                  </m:den>
                                </m:f>
                              </m:e>
                            </m:mr>
                          </m:m>
                        </m:e>
                      </m:d>
                    </m:oMath>
                  </m:oMathPara>
                </a14:m>
                <a:endParaRPr lang="en-IN" sz="1600" dirty="0"/>
              </a:p>
            </p:txBody>
          </p:sp>
        </mc:Choice>
        <mc:Fallback>
          <p:sp>
            <p:nvSpPr>
              <p:cNvPr id="6" name="TextBox 5">
                <a:extLst>
                  <a:ext uri="{FF2B5EF4-FFF2-40B4-BE49-F238E27FC236}">
                    <a16:creationId xmlns:a16="http://schemas.microsoft.com/office/drawing/2014/main" id="{2F4D1916-B064-52BA-00C6-CB964417D961}"/>
                  </a:ext>
                </a:extLst>
              </p:cNvPr>
              <p:cNvSpPr txBox="1">
                <a:spLocks noRot="1" noChangeAspect="1" noMove="1" noResize="1" noEditPoints="1" noAdjustHandles="1" noChangeArrowheads="1" noChangeShapeType="1" noTextEdit="1"/>
              </p:cNvSpPr>
              <p:nvPr/>
            </p:nvSpPr>
            <p:spPr>
              <a:xfrm>
                <a:off x="1288772" y="3857322"/>
                <a:ext cx="4321200" cy="196650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3E93717-1710-2895-5DE7-BB0241AEE0EA}"/>
                  </a:ext>
                </a:extLst>
              </p:cNvPr>
              <p:cNvSpPr txBox="1"/>
              <p:nvPr/>
            </p:nvSpPr>
            <p:spPr>
              <a:xfrm>
                <a:off x="7976571" y="3843741"/>
                <a:ext cx="4321200" cy="1966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i="1" smtClean="0">
                              <a:latin typeface="Cambria Math" panose="02040503050406030204" pitchFamily="18" charset="0"/>
                            </a:rPr>
                          </m:ctrlPr>
                        </m:dPr>
                        <m:e>
                          <m:m>
                            <m:mPr>
                              <m:mcs>
                                <m:mc>
                                  <m:mcPr>
                                    <m:count m:val="4"/>
                                    <m:mcJc m:val="center"/>
                                  </m:mcPr>
                                </m:mc>
                              </m:mcs>
                              <m:ctrlPr>
                                <a:rPr lang="en-IN" sz="1600" i="1" smtClean="0">
                                  <a:latin typeface="Cambria Math" panose="02040503050406030204" pitchFamily="18" charset="0"/>
                                </a:rPr>
                              </m:ctrlPr>
                            </m:mPr>
                            <m:mr>
                              <m:e>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i="1" smtClean="0">
                                            <a:latin typeface="Cambria Math" panose="02040503050406030204" pitchFamily="18" charset="0"/>
                                          </a:rPr>
                                        </m:ctrlPr>
                                      </m:radPr>
                                      <m:deg/>
                                      <m:e>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𝛾</m:t>
                                            </m:r>
                                          </m:e>
                                          <m:sub>
                                            <m:r>
                                              <a:rPr lang="en-IN" sz="1600" b="0" i="1" smtClean="0">
                                                <a:latin typeface="Cambria Math" panose="02040503050406030204" pitchFamily="18" charset="0"/>
                                              </a:rPr>
                                              <m:t>1,1</m:t>
                                            </m:r>
                                          </m:sub>
                                        </m:sSub>
                                        <m:r>
                                          <a:rPr lang="en-IN" sz="1600" b="0" i="1" smtClean="0">
                                            <a:latin typeface="Cambria Math" panose="02040503050406030204" pitchFamily="18" charset="0"/>
                                          </a:rPr>
                                          <m:t>(0)</m:t>
                                        </m:r>
                                      </m:e>
                                    </m:rad>
                                  </m:den>
                                </m:f>
                              </m:e>
                              <m:e>
                                <m:r>
                                  <a:rPr lang="en-IN" sz="1600" b="0" i="1" smtClean="0">
                                    <a:latin typeface="Cambria Math" panose="02040503050406030204" pitchFamily="18" charset="0"/>
                                  </a:rPr>
                                  <m:t>0</m:t>
                                </m:r>
                              </m:e>
                              <m:e>
                                <m:r>
                                  <a:rPr lang="en-IN" sz="1600" b="0" i="1" smtClean="0">
                                    <a:latin typeface="Cambria Math" panose="02040503050406030204" pitchFamily="18" charset="0"/>
                                  </a:rPr>
                                  <m:t>…</m:t>
                                </m:r>
                              </m:e>
                              <m:e>
                                <m:r>
                                  <a:rPr lang="en-IN" sz="1600" b="0" i="1" smtClean="0">
                                    <a:latin typeface="Cambria Math" panose="02040503050406030204" pitchFamily="18" charset="0"/>
                                  </a:rPr>
                                  <m:t>0</m:t>
                                </m:r>
                              </m:e>
                            </m:mr>
                            <m:mr>
                              <m:e>
                                <m:r>
                                  <a:rPr lang="en-IN" sz="1600" b="0" i="1" smtClean="0">
                                    <a:latin typeface="Cambria Math" panose="02040503050406030204" pitchFamily="18" charset="0"/>
                                  </a:rPr>
                                  <m:t>0</m:t>
                                </m:r>
                              </m:e>
                              <m:e>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i="1" smtClean="0">
                                            <a:latin typeface="Cambria Math" panose="02040503050406030204" pitchFamily="18" charset="0"/>
                                          </a:rPr>
                                        </m:ctrlPr>
                                      </m:radPr>
                                      <m:deg/>
                                      <m:e>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𝛾</m:t>
                                            </m:r>
                                          </m:e>
                                          <m:sub>
                                            <m:r>
                                              <a:rPr lang="en-IN" sz="1600" b="0" i="1" smtClean="0">
                                                <a:latin typeface="Cambria Math" panose="02040503050406030204" pitchFamily="18" charset="0"/>
                                              </a:rPr>
                                              <m:t>2,2</m:t>
                                            </m:r>
                                          </m:sub>
                                        </m:sSub>
                                        <m:r>
                                          <a:rPr lang="en-IN" sz="1600" b="0" i="1" smtClean="0">
                                            <a:latin typeface="Cambria Math" panose="02040503050406030204" pitchFamily="18" charset="0"/>
                                          </a:rPr>
                                          <m:t>(0)</m:t>
                                        </m:r>
                                      </m:e>
                                    </m:rad>
                                  </m:den>
                                </m:f>
                              </m:e>
                              <m:e>
                                <m:r>
                                  <a:rPr lang="en-IN" sz="1600" b="0" i="1" smtClean="0">
                                    <a:latin typeface="Cambria Math" panose="02040503050406030204" pitchFamily="18" charset="0"/>
                                  </a:rPr>
                                  <m:t> …</m:t>
                                </m:r>
                              </m:e>
                              <m:e>
                                <m:r>
                                  <a:rPr lang="en-IN" sz="1600" b="0" i="1" smtClean="0">
                                    <a:latin typeface="Cambria Math" panose="02040503050406030204" pitchFamily="18" charset="0"/>
                                  </a:rPr>
                                  <m:t>0</m:t>
                                </m:r>
                              </m:e>
                            </m:mr>
                            <m:mr>
                              <m:e>
                                <m:r>
                                  <a:rPr lang="en-IN" sz="1600" b="0" i="1" smtClean="0">
                                    <a:latin typeface="Cambria Math" panose="02040503050406030204" pitchFamily="18" charset="0"/>
                                  </a:rPr>
                                  <m:t>⋮</m:t>
                                </m:r>
                              </m:e>
                              <m:e>
                                <m:r>
                                  <a:rPr lang="en-IN" sz="1600" b="0" i="1" smtClean="0">
                                    <a:latin typeface="Cambria Math" panose="02040503050406030204" pitchFamily="18" charset="0"/>
                                  </a:rPr>
                                  <m:t>⋮</m:t>
                                </m:r>
                              </m:e>
                              <m:e>
                                <m:r>
                                  <a:rPr lang="en-IN" sz="1600" b="0" i="1" smtClean="0">
                                    <a:latin typeface="Cambria Math" panose="02040503050406030204" pitchFamily="18" charset="0"/>
                                  </a:rPr>
                                  <m:t>⋱</m:t>
                                </m:r>
                              </m:e>
                              <m:e>
                                <m:r>
                                  <a:rPr lang="en-IN" sz="1600" b="0" i="1" smtClean="0">
                                    <a:latin typeface="Cambria Math" panose="02040503050406030204" pitchFamily="18" charset="0"/>
                                  </a:rPr>
                                  <m:t>⋮</m:t>
                                </m:r>
                              </m:e>
                            </m:mr>
                            <m:mr>
                              <m:e>
                                <m:r>
                                  <a:rPr lang="en-IN" sz="1600" b="0" i="1" smtClean="0">
                                    <a:latin typeface="Cambria Math" panose="02040503050406030204" pitchFamily="18" charset="0"/>
                                  </a:rPr>
                                  <m:t>0</m:t>
                                </m:r>
                              </m:e>
                              <m:e>
                                <m:r>
                                  <a:rPr lang="en-IN" sz="1600" b="0" i="1" smtClean="0">
                                    <a:latin typeface="Cambria Math" panose="02040503050406030204" pitchFamily="18" charset="0"/>
                                  </a:rPr>
                                  <m:t>0</m:t>
                                </m:r>
                              </m:e>
                              <m:e>
                                <m:r>
                                  <a:rPr lang="en-IN" sz="1600" b="0" i="1" smtClean="0">
                                    <a:latin typeface="Cambria Math" panose="02040503050406030204" pitchFamily="18" charset="0"/>
                                  </a:rPr>
                                  <m:t>…</m:t>
                                </m:r>
                              </m:e>
                              <m:e>
                                <m:f>
                                  <m:fPr>
                                    <m:ctrlPr>
                                      <a:rPr lang="en-IN" sz="1600" i="1" smtClean="0">
                                        <a:latin typeface="Cambria Math" panose="02040503050406030204" pitchFamily="18" charset="0"/>
                                      </a:rPr>
                                    </m:ctrlPr>
                                  </m:fPr>
                                  <m:num>
                                    <m:r>
                                      <a:rPr lang="en-IN" sz="1600" b="0" i="1" smtClean="0">
                                        <a:latin typeface="Cambria Math" panose="02040503050406030204" pitchFamily="18" charset="0"/>
                                      </a:rPr>
                                      <m:t>1</m:t>
                                    </m:r>
                                  </m:num>
                                  <m:den>
                                    <m:rad>
                                      <m:radPr>
                                        <m:degHide m:val="on"/>
                                        <m:ctrlPr>
                                          <a:rPr lang="en-IN" sz="1600" i="1" smtClean="0">
                                            <a:latin typeface="Cambria Math" panose="02040503050406030204" pitchFamily="18" charset="0"/>
                                          </a:rPr>
                                        </m:ctrlPr>
                                      </m:radPr>
                                      <m:deg/>
                                      <m:e>
                                        <m:sSub>
                                          <m:sSubPr>
                                            <m:ctrlPr>
                                              <a:rPr lang="en-IN" sz="1600" i="1" smtClean="0">
                                                <a:latin typeface="Cambria Math" panose="02040503050406030204" pitchFamily="18" charset="0"/>
                                              </a:rPr>
                                            </m:ctrlPr>
                                          </m:sSubPr>
                                          <m:e>
                                            <m:r>
                                              <a:rPr lang="en-IN" sz="1600" i="1" smtClean="0">
                                                <a:latin typeface="Cambria Math" panose="02040503050406030204" pitchFamily="18" charset="0"/>
                                              </a:rPr>
                                              <m:t>𝛾</m:t>
                                            </m:r>
                                          </m:e>
                                          <m:sub>
                                            <m:r>
                                              <a:rPr lang="en-IN" sz="1600" b="0" i="1" smtClean="0">
                                                <a:latin typeface="Cambria Math" panose="02040503050406030204" pitchFamily="18" charset="0"/>
                                              </a:rPr>
                                              <m:t>𝑘</m:t>
                                            </m:r>
                                            <m:r>
                                              <a:rPr lang="en-IN" sz="1600" b="0" i="1" smtClean="0">
                                                <a:latin typeface="Cambria Math" panose="02040503050406030204" pitchFamily="18" charset="0"/>
                                              </a:rPr>
                                              <m:t>,</m:t>
                                            </m:r>
                                            <m:r>
                                              <a:rPr lang="en-IN" sz="1600" b="0" i="1" smtClean="0">
                                                <a:latin typeface="Cambria Math" panose="02040503050406030204" pitchFamily="18" charset="0"/>
                                              </a:rPr>
                                              <m:t>𝑘</m:t>
                                            </m:r>
                                          </m:sub>
                                        </m:sSub>
                                        <m:r>
                                          <a:rPr lang="en-IN" sz="1600" b="0" i="1" smtClean="0">
                                            <a:latin typeface="Cambria Math" panose="02040503050406030204" pitchFamily="18" charset="0"/>
                                          </a:rPr>
                                          <m:t>(0)</m:t>
                                        </m:r>
                                      </m:e>
                                    </m:rad>
                                  </m:den>
                                </m:f>
                              </m:e>
                            </m:mr>
                          </m:m>
                        </m:e>
                      </m:d>
                    </m:oMath>
                  </m:oMathPara>
                </a14:m>
                <a:endParaRPr lang="en-IN" sz="1600" dirty="0"/>
              </a:p>
            </p:txBody>
          </p:sp>
        </mc:Choice>
        <mc:Fallback>
          <p:sp>
            <p:nvSpPr>
              <p:cNvPr id="8" name="TextBox 7">
                <a:extLst>
                  <a:ext uri="{FF2B5EF4-FFF2-40B4-BE49-F238E27FC236}">
                    <a16:creationId xmlns:a16="http://schemas.microsoft.com/office/drawing/2014/main" id="{E3E93717-1710-2895-5DE7-BB0241AEE0EA}"/>
                  </a:ext>
                </a:extLst>
              </p:cNvPr>
              <p:cNvSpPr txBox="1">
                <a:spLocks noRot="1" noChangeAspect="1" noMove="1" noResize="1" noEditPoints="1" noAdjustHandles="1" noChangeArrowheads="1" noChangeShapeType="1" noTextEdit="1"/>
              </p:cNvSpPr>
              <p:nvPr/>
            </p:nvSpPr>
            <p:spPr>
              <a:xfrm>
                <a:off x="7976571" y="3843741"/>
                <a:ext cx="4321200" cy="19665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5BE7F0A-E5D2-0B68-4305-F11DC9B919F4}"/>
                  </a:ext>
                </a:extLst>
              </p:cNvPr>
              <p:cNvSpPr txBox="1"/>
              <p:nvPr/>
            </p:nvSpPr>
            <p:spPr>
              <a:xfrm>
                <a:off x="4634514" y="4210688"/>
                <a:ext cx="4321200" cy="12597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2000" i="1" smtClean="0">
                              <a:latin typeface="Cambria Math" panose="02040503050406030204" pitchFamily="18" charset="0"/>
                            </a:rPr>
                          </m:ctrlPr>
                        </m:dPr>
                        <m:e>
                          <m:m>
                            <m:mPr>
                              <m:mcs>
                                <m:mc>
                                  <m:mcPr>
                                    <m:count m:val="4"/>
                                    <m:mcJc m:val="center"/>
                                  </m:mcPr>
                                </m:mc>
                              </m:mcs>
                              <m:ctrlPr>
                                <a:rPr lang="en-IN" sz="2000" i="1" smtClean="0">
                                  <a:latin typeface="Cambria Math" panose="02040503050406030204" pitchFamily="18" charset="0"/>
                                </a:rPr>
                              </m:ctrlPr>
                            </m:mPr>
                            <m:mr>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1,1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2,1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𝑘</m:t>
                                    </m:r>
                                    <m:r>
                                      <a:rPr lang="en-IN" sz="2000" b="0" i="1" smtClean="0">
                                        <a:latin typeface="Cambria Math" panose="02040503050406030204" pitchFamily="18" charset="0"/>
                                      </a:rPr>
                                      <m:t>,1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mr>
                            <m:mr>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2,1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2,2</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r>
                                  <a:rPr lang="en-IN" sz="2000" b="0" i="1" smtClean="0">
                                    <a:latin typeface="Cambria Math" panose="02040503050406030204" pitchFamily="18" charset="0"/>
                                  </a:rPr>
                                  <m:t> …</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𝑘</m:t>
                                    </m:r>
                                    <m:r>
                                      <a:rPr lang="en-IN" sz="2000" b="0" i="1" smtClean="0">
                                        <a:latin typeface="Cambria Math" panose="02040503050406030204" pitchFamily="18" charset="0"/>
                                      </a:rPr>
                                      <m:t>,1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mr>
                            <m:mr>
                              <m:e>
                                <m:r>
                                  <a:rPr lang="en-IN" sz="2000" b="0" i="1" smtClean="0">
                                    <a:latin typeface="Cambria Math" panose="02040503050406030204" pitchFamily="18" charset="0"/>
                                  </a:rPr>
                                  <m:t>⋮</m:t>
                                </m:r>
                              </m:e>
                              <m:e>
                                <m:r>
                                  <a:rPr lang="en-IN" sz="2000" b="0" i="1" smtClean="0">
                                    <a:latin typeface="Cambria Math" panose="02040503050406030204" pitchFamily="18" charset="0"/>
                                  </a:rPr>
                                  <m:t>⋮</m:t>
                                </m:r>
                              </m:e>
                              <m:e>
                                <m:r>
                                  <a:rPr lang="en-IN" sz="2000" b="0" i="1" smtClean="0">
                                    <a:latin typeface="Cambria Math" panose="02040503050406030204" pitchFamily="18" charset="0"/>
                                  </a:rPr>
                                  <m:t>⋱</m:t>
                                </m:r>
                              </m:e>
                              <m:e>
                                <m:r>
                                  <a:rPr lang="en-IN" sz="2000" b="0" i="1" smtClean="0">
                                    <a:latin typeface="Cambria Math" panose="02040503050406030204" pitchFamily="18" charset="0"/>
                                  </a:rPr>
                                  <m:t>⋮</m:t>
                                </m:r>
                              </m:e>
                            </m:mr>
                            <m:mr>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𝑘</m:t>
                                    </m:r>
                                    <m:r>
                                      <a:rPr lang="en-IN" sz="2000" b="0" i="1" smtClean="0">
                                        <a:latin typeface="Cambria Math" panose="02040503050406030204" pitchFamily="18" charset="0"/>
                                      </a:rPr>
                                      <m:t>,1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1,1</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e>
                                <m:r>
                                  <a:rPr lang="en-IN" sz="2000" b="0" i="1" smtClean="0">
                                    <a:latin typeface="Cambria Math" panose="02040503050406030204" pitchFamily="18" charset="0"/>
                                  </a:rPr>
                                  <m:t>…</m:t>
                                </m:r>
                              </m:e>
                              <m:e>
                                <m:sSub>
                                  <m:sSubPr>
                                    <m:ctrlPr>
                                      <a:rPr lang="en-IN" sz="2000" i="1" smtClean="0">
                                        <a:latin typeface="Cambria Math" panose="02040503050406030204" pitchFamily="18" charset="0"/>
                                      </a:rPr>
                                    </m:ctrlPr>
                                  </m:sSubPr>
                                  <m:e>
                                    <m:r>
                                      <a:rPr lang="en-IN" sz="2000" i="1" smtClean="0">
                                        <a:latin typeface="Cambria Math" panose="02040503050406030204" pitchFamily="18" charset="0"/>
                                      </a:rPr>
                                      <m:t>𝛾</m:t>
                                    </m:r>
                                  </m:e>
                                  <m:sub>
                                    <m:r>
                                      <a:rPr lang="en-IN" sz="2000" b="0" i="1" smtClean="0">
                                        <a:latin typeface="Cambria Math" panose="02040503050406030204" pitchFamily="18" charset="0"/>
                                      </a:rPr>
                                      <m:t>𝑘</m:t>
                                    </m:r>
                                    <m:r>
                                      <a:rPr lang="en-IN" sz="2000" b="0" i="1" smtClean="0">
                                        <a:latin typeface="Cambria Math" panose="02040503050406030204" pitchFamily="18" charset="0"/>
                                      </a:rPr>
                                      <m:t>,</m:t>
                                    </m:r>
                                    <m:r>
                                      <a:rPr lang="en-IN" sz="2000" b="0" i="1" smtClean="0">
                                        <a:latin typeface="Cambria Math" panose="02040503050406030204" pitchFamily="18" charset="0"/>
                                      </a:rPr>
                                      <m:t>𝑘</m:t>
                                    </m:r>
                                  </m:sub>
                                </m:sSub>
                                <m:r>
                                  <a:rPr lang="en-IN" sz="2000" b="0" i="1" smtClean="0">
                                    <a:latin typeface="Cambria Math" panose="02040503050406030204" pitchFamily="18" charset="0"/>
                                  </a:rPr>
                                  <m:t>(</m:t>
                                </m:r>
                                <m:r>
                                  <a:rPr lang="en-IN" sz="2000" b="0" i="1" smtClean="0">
                                    <a:latin typeface="Cambria Math" panose="02040503050406030204" pitchFamily="18" charset="0"/>
                                  </a:rPr>
                                  <m:t>𝑙</m:t>
                                </m:r>
                                <m:r>
                                  <a:rPr lang="en-IN" sz="2000" b="0" i="1" smtClean="0">
                                    <a:latin typeface="Cambria Math" panose="02040503050406030204" pitchFamily="18" charset="0"/>
                                  </a:rPr>
                                  <m:t>)</m:t>
                                </m:r>
                              </m:e>
                            </m:mr>
                          </m:m>
                        </m:e>
                      </m:d>
                    </m:oMath>
                  </m:oMathPara>
                </a14:m>
                <a:endParaRPr lang="en-IN" sz="2000" dirty="0"/>
              </a:p>
            </p:txBody>
          </p:sp>
        </mc:Choice>
        <mc:Fallback>
          <p:sp>
            <p:nvSpPr>
              <p:cNvPr id="9" name="TextBox 8">
                <a:extLst>
                  <a:ext uri="{FF2B5EF4-FFF2-40B4-BE49-F238E27FC236}">
                    <a16:creationId xmlns:a16="http://schemas.microsoft.com/office/drawing/2014/main" id="{65BE7F0A-E5D2-0B68-4305-F11DC9B919F4}"/>
                  </a:ext>
                </a:extLst>
              </p:cNvPr>
              <p:cNvSpPr txBox="1">
                <a:spLocks noRot="1" noChangeAspect="1" noMove="1" noResize="1" noEditPoints="1" noAdjustHandles="1" noChangeArrowheads="1" noChangeShapeType="1" noTextEdit="1"/>
              </p:cNvSpPr>
              <p:nvPr/>
            </p:nvSpPr>
            <p:spPr>
              <a:xfrm>
                <a:off x="4634514" y="4210688"/>
                <a:ext cx="4321200" cy="1259768"/>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000441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A14EB-F5FE-32FB-F271-70A29D74B134}"/>
              </a:ext>
            </a:extLst>
          </p:cNvPr>
          <p:cNvSpPr/>
          <p:nvPr/>
        </p:nvSpPr>
        <p:spPr>
          <a:xfrm>
            <a:off x="508000" y="1890876"/>
            <a:ext cx="11102807" cy="4395624"/>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46B0F11-574F-305D-A261-8E8203F866EF}"/>
              </a:ext>
            </a:extLst>
          </p:cNvPr>
          <p:cNvSpPr>
            <a:spLocks noGrp="1"/>
          </p:cNvSpPr>
          <p:nvPr>
            <p:ph type="title"/>
          </p:nvPr>
        </p:nvSpPr>
        <p:spPr>
          <a:xfrm>
            <a:off x="581191" y="477162"/>
            <a:ext cx="11029616" cy="1188720"/>
          </a:xfrm>
        </p:spPr>
        <p:txBody>
          <a:bodyPr/>
          <a:lstStyle/>
          <a:p>
            <a:pPr algn="ctr"/>
            <a:r>
              <a:rPr lang="en-IN" sz="2800" b="1" dirty="0">
                <a:latin typeface="Bookman Old Style" panose="02050604050505020204" pitchFamily="18" charset="0"/>
              </a:rPr>
              <a:t>Properties of Cross Correlation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C721D6-3F7B-32EB-41C3-E32C3A772470}"/>
                  </a:ext>
                </a:extLst>
              </p:cNvPr>
              <p:cNvSpPr>
                <a:spLocks noGrp="1"/>
              </p:cNvSpPr>
              <p:nvPr>
                <p:ph idx="1"/>
              </p:nvPr>
            </p:nvSpPr>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For </a:t>
                </a:r>
                <a14:m>
                  <m:oMath xmlns:m="http://schemas.openxmlformats.org/officeDocument/2006/math">
                    <m:r>
                      <m:rPr>
                        <m:sty m:val="p"/>
                      </m:rP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m:t>
                    </m:r>
                    <m: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j</m:t>
                    </m:r>
                    <m: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𝑖𝑖</m:t>
                        </m:r>
                      </m:sub>
                    </m:sSub>
                    <m:d>
                      <m:d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d>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𝜌</m:t>
                        </m:r>
                      </m:e>
                      <m:sub>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d>
                      <m:dPr>
                        <m:ctrlP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e>
                    </m:d>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oMath>
                </a14:m>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denotes the auto-correlation function of the </a:t>
                </a:r>
                <a14:m>
                  <m:oMath xmlns:m="http://schemas.openxmlformats.org/officeDocument/2006/math">
                    <m:sSup>
                      <m:sSup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sup>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𝑡h</m:t>
                        </m:r>
                      </m:sup>
                    </m:sSup>
                  </m:oMath>
                </a14:m>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series </a:t>
                </a:r>
                <a14:m>
                  <m:oMath xmlns:m="http://schemas.openxmlformats.org/officeDocument/2006/math">
                    <m:sSub>
                      <m:sSubPr>
                        <m:ctrlP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𝑖𝑡</m:t>
                        </m:r>
                      </m:sub>
                    </m:sSub>
                  </m:oMath>
                </a14:m>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For </a:t>
                </a:r>
                <a14:m>
                  <m:oMath xmlns:m="http://schemas.openxmlformats.org/officeDocument/2006/math">
                    <m:r>
                      <m:rPr>
                        <m:sty m:val="p"/>
                      </m:rP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j</m:t>
                    </m:r>
                    <m: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 </m:t>
                    </m:r>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d>
                      <m:d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d>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𝜌</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𝑗</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d>
                      <m:dPr>
                        <m:ctrlP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e>
                    </m:d>
                  </m:oMath>
                </a14:m>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denotes the cross-correlation function between the series </a:t>
                </a:r>
                <a14:m>
                  <m:oMath xmlns:m="http://schemas.openxmlformats.org/officeDocument/2006/math">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𝑖𝑡</m:t>
                        </m:r>
                      </m:sub>
                    </m:sSub>
                  </m:oMath>
                </a14:m>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and </a:t>
                </a:r>
                <a14:m>
                  <m:oMath xmlns:m="http://schemas.openxmlformats.org/officeDocument/2006/math">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oMath>
                </a14:m>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𝑖𝑖</m:t>
                        </m:r>
                      </m:sub>
                    </m:sSub>
                    <m:d>
                      <m:d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m:t>
                    </m:r>
                  </m:oMath>
                </a14:m>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for all </a:t>
                </a:r>
                <a:r>
                  <a:rPr kumimoji="0" lang="en-IN" sz="2400" b="0" i="0" u="none" strike="noStrike" kern="1200" cap="none" spc="0" normalizeH="0" baseline="0" noProof="0" dirty="0" err="1">
                    <a:ln>
                      <a:noFill/>
                    </a:ln>
                    <a:solidFill>
                      <a:prstClr val="black"/>
                    </a:solidFill>
                    <a:effectLst/>
                    <a:uLnTx/>
                    <a:uFillTx/>
                    <a:latin typeface="Bookman Old Style" panose="02050604050505020204" pitchFamily="18" charset="0"/>
                    <a:ea typeface="+mn-ea"/>
                    <a:cs typeface="+mn-cs"/>
                  </a:rPr>
                  <a:t>i</a:t>
                </a:r>
                <a:endPar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𝜌</m:t>
                        </m:r>
                      </m:e>
                      <m:sub>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d>
                      <m:dPr>
                        <m:ctrlP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a14:m>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a:t>
                </a:r>
                <a14:m>
                  <m:oMath xmlns:m="http://schemas.openxmlformats.org/officeDocument/2006/math">
                    <m:r>
                      <a:rPr kumimoji="0" lang="en-I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oMath>
                </a14:m>
                <a:r>
                  <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generally for </a:t>
                </a:r>
                <a14:m>
                  <m:oMath xmlns:m="http://schemas.openxmlformats.org/officeDocument/2006/math">
                    <m:r>
                      <m:rPr>
                        <m:sty m:val="p"/>
                      </m:rP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m:t>
                    </m:r>
                    <m:r>
                      <a:rPr kumimoji="0" lang="en-I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j</m:t>
                    </m:r>
                    <m:r>
                      <a:rPr kumimoji="0" lang="en-IN"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endParaRPr kumimoji="0" lang="en-IN" sz="2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endParaRPr>
              </a:p>
              <a:p>
                <a:endParaRPr lang="en-IN" dirty="0"/>
              </a:p>
            </p:txBody>
          </p:sp>
        </mc:Choice>
        <mc:Fallback xmlns="">
          <p:sp>
            <p:nvSpPr>
              <p:cNvPr id="3" name="Content Placeholder 2">
                <a:extLst>
                  <a:ext uri="{FF2B5EF4-FFF2-40B4-BE49-F238E27FC236}">
                    <a16:creationId xmlns:a16="http://schemas.microsoft.com/office/drawing/2014/main" id="{BAC721D6-3F7B-32EB-41C3-E32C3A772470}"/>
                  </a:ext>
                </a:extLst>
              </p:cNvPr>
              <p:cNvSpPr>
                <a:spLocks noGrp="1" noRot="1" noChangeAspect="1" noMove="1" noResize="1" noEditPoints="1" noAdjustHandles="1" noChangeArrowheads="1" noChangeShapeType="1" noTextEdit="1"/>
              </p:cNvSpPr>
              <p:nvPr>
                <p:ph idx="1"/>
              </p:nvPr>
            </p:nvSpPr>
            <p:spPr>
              <a:blipFill>
                <a:blip r:embed="rId2"/>
                <a:stretch>
                  <a:fillRect l="-718" t="-6376" r="-663"/>
                </a:stretch>
              </a:blipFill>
            </p:spPr>
            <p:txBody>
              <a:bodyPr/>
              <a:lstStyle/>
              <a:p>
                <a:r>
                  <a:rPr lang="en-IN">
                    <a:noFill/>
                  </a:rPr>
                  <a:t> </a:t>
                </a:r>
              </a:p>
            </p:txBody>
          </p:sp>
        </mc:Fallback>
      </mc:AlternateContent>
    </p:spTree>
    <p:extLst>
      <p:ext uri="{BB962C8B-B14F-4D97-AF65-F5344CB8AC3E}">
        <p14:creationId xmlns:p14="http://schemas.microsoft.com/office/powerpoint/2010/main" val="3389204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086CE2-2510-76B3-BD07-C25A48133CE0}"/>
              </a:ext>
            </a:extLst>
          </p:cNvPr>
          <p:cNvSpPr/>
          <p:nvPr/>
        </p:nvSpPr>
        <p:spPr>
          <a:xfrm>
            <a:off x="508000" y="2122714"/>
            <a:ext cx="10905671" cy="4239986"/>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E4FC420-33B5-B44C-BA99-881BC9F91C28}"/>
              </a:ext>
            </a:extLst>
          </p:cNvPr>
          <p:cNvSpPr>
            <a:spLocks noGrp="1"/>
          </p:cNvSpPr>
          <p:nvPr>
            <p:ph type="title"/>
          </p:nvPr>
        </p:nvSpPr>
        <p:spPr/>
        <p:txBody>
          <a:bodyPr/>
          <a:lstStyle/>
          <a:p>
            <a:pPr algn="ctr"/>
            <a:r>
              <a:rPr lang="en-IN" dirty="0"/>
              <a:t>VECTOR AUTOREGRESSIVE MODEL</a:t>
            </a:r>
          </a:p>
        </p:txBody>
      </p:sp>
      <p:sp>
        <p:nvSpPr>
          <p:cNvPr id="3" name="Content Placeholder 2">
            <a:extLst>
              <a:ext uri="{FF2B5EF4-FFF2-40B4-BE49-F238E27FC236}">
                <a16:creationId xmlns:a16="http://schemas.microsoft.com/office/drawing/2014/main" id="{5ACDAF1E-4E3F-0F47-3B87-34E73505AC78}"/>
              </a:ext>
            </a:extLst>
          </p:cNvPr>
          <p:cNvSpPr>
            <a:spLocks noGrp="1"/>
          </p:cNvSpPr>
          <p:nvPr>
            <p:ph idx="1"/>
          </p:nvPr>
        </p:nvSpPr>
        <p:spPr/>
        <p:txBody>
          <a:bodyPr>
            <a:normAutofit fontScale="92500" lnSpcReduction="20000"/>
          </a:bodyPr>
          <a:lstStyle/>
          <a:p>
            <a:r>
              <a:rPr lang="en-US" sz="2000" dirty="0"/>
              <a:t>A Vector Autoregressive (VAR) model is a multivariate time series model that captures the dynamic relationship among multiple variables. In a VAR model, each variable is regressed on its own lagged values and the lagged values of all other variables in the system.</a:t>
            </a:r>
          </a:p>
          <a:p>
            <a:r>
              <a:rPr lang="en-US" sz="2000" dirty="0"/>
              <a:t>A vector autoregressive model of order p, or VAR(p) model, is defined as</a:t>
            </a:r>
          </a:p>
          <a:p>
            <a:pPr marL="0" indent="0" algn="ctr">
              <a:buNone/>
            </a:pPr>
            <a:r>
              <a:rPr lang="en-US" sz="2000" b="1" dirty="0"/>
              <a:t> </a:t>
            </a:r>
            <a:r>
              <a:rPr lang="el-GR" sz="2000" b="1" dirty="0"/>
              <a:t>Φ(</a:t>
            </a:r>
            <a:r>
              <a:rPr lang="en-US" sz="2000" b="1" dirty="0"/>
              <a:t>B)</a:t>
            </a:r>
            <a:r>
              <a:rPr lang="da-DK" sz="2000" b="1" dirty="0"/>
              <a:t>Z</a:t>
            </a:r>
            <a:r>
              <a:rPr lang="da-DK" sz="2000" b="1" baseline="-25000" dirty="0"/>
              <a:t>t</a:t>
            </a:r>
            <a:r>
              <a:rPr lang="da-DK" sz="2000" b="1" dirty="0"/>
              <a:t>  = a</a:t>
            </a:r>
            <a:r>
              <a:rPr lang="da-DK" sz="2000" b="1" baseline="-25000" dirty="0"/>
              <a:t>t </a:t>
            </a:r>
          </a:p>
          <a:p>
            <a:pPr marL="0" indent="0">
              <a:buNone/>
            </a:pPr>
            <a:r>
              <a:rPr lang="en-IN" sz="2000" dirty="0"/>
              <a:t>     Where </a:t>
            </a:r>
            <a:r>
              <a:rPr lang="el-GR" sz="2000" b="1" dirty="0"/>
              <a:t>Φ(</a:t>
            </a:r>
            <a:r>
              <a:rPr lang="en-US" sz="2000" b="1" dirty="0"/>
              <a:t>B) = I − </a:t>
            </a:r>
            <a:r>
              <a:rPr lang="el-GR" sz="2000" b="1" dirty="0"/>
              <a:t>Φ</a:t>
            </a:r>
            <a:r>
              <a:rPr lang="en-IN" sz="2000" b="1" baseline="-25000" dirty="0"/>
              <a:t>1</a:t>
            </a:r>
            <a:r>
              <a:rPr lang="en-US" sz="2000" b="1" dirty="0"/>
              <a:t>B − </a:t>
            </a:r>
            <a:r>
              <a:rPr lang="el-GR" sz="2000" b="1" dirty="0"/>
              <a:t>Φ</a:t>
            </a:r>
            <a:r>
              <a:rPr lang="en-IN" sz="2000" b="1" baseline="-25000" dirty="0"/>
              <a:t>2</a:t>
            </a:r>
            <a:r>
              <a:rPr lang="en-US" sz="2000" b="1" dirty="0"/>
              <a:t>B</a:t>
            </a:r>
            <a:r>
              <a:rPr lang="en-US" sz="2000" b="1" baseline="30000" dirty="0"/>
              <a:t>2</a:t>
            </a:r>
            <a:r>
              <a:rPr lang="en-US" sz="2000" b="1" dirty="0"/>
              <a:t> − ⋯ − </a:t>
            </a:r>
            <a:r>
              <a:rPr lang="el-GR" sz="2000" b="1" dirty="0"/>
              <a:t>Φ</a:t>
            </a:r>
            <a:r>
              <a:rPr lang="en-US" sz="2000" b="1" baseline="-25000" dirty="0" err="1"/>
              <a:t>p</a:t>
            </a:r>
            <a:r>
              <a:rPr lang="en-US" sz="2000" b="1" dirty="0" err="1"/>
              <a:t>B</a:t>
            </a:r>
            <a:r>
              <a:rPr lang="en-US" sz="2000" b="1" baseline="30000" dirty="0" err="1"/>
              <a:t>p</a:t>
            </a:r>
            <a:r>
              <a:rPr lang="en-US" sz="2000" b="1" dirty="0"/>
              <a:t>, </a:t>
            </a:r>
            <a:r>
              <a:rPr lang="el-GR" sz="2000" b="1" dirty="0"/>
              <a:t>Φ</a:t>
            </a:r>
            <a:r>
              <a:rPr lang="en-US" sz="2000" b="1" baseline="-25000" dirty="0" err="1"/>
              <a:t>i</a:t>
            </a:r>
            <a:r>
              <a:rPr lang="en-US" sz="2000" b="1" baseline="-25000" dirty="0"/>
              <a:t>  </a:t>
            </a:r>
            <a:r>
              <a:rPr lang="en-US" sz="2000" dirty="0"/>
              <a:t>is a </a:t>
            </a:r>
            <a:r>
              <a:rPr lang="en-US" sz="2000" i="1" dirty="0"/>
              <a:t>k × k </a:t>
            </a:r>
            <a:r>
              <a:rPr lang="en-US" sz="2000" dirty="0"/>
              <a:t>parameter matrix, and </a:t>
            </a:r>
            <a:r>
              <a:rPr lang="en-US" sz="2000" b="1" dirty="0"/>
              <a:t>a</a:t>
            </a:r>
            <a:r>
              <a:rPr lang="en-US" sz="2000" b="1" baseline="-25000" dirty="0"/>
              <a:t>t</a:t>
            </a:r>
            <a:r>
              <a:rPr lang="en-US" sz="2000" dirty="0"/>
              <a:t> is</a:t>
            </a:r>
          </a:p>
          <a:p>
            <a:pPr marL="0" indent="0">
              <a:buNone/>
            </a:pPr>
            <a:r>
              <a:rPr lang="en-US" sz="2000" dirty="0"/>
              <a:t>     a white noise sequence with mean 0 and covariance matrix </a:t>
            </a:r>
            <a:r>
              <a:rPr lang="en-US" sz="2000" b="1" dirty="0"/>
              <a:t>Σ</a:t>
            </a:r>
            <a:r>
              <a:rPr lang="en-US" sz="2000" dirty="0"/>
              <a:t>.</a:t>
            </a:r>
          </a:p>
          <a:p>
            <a:r>
              <a:rPr lang="en-US" sz="2000" dirty="0"/>
              <a:t>The parameters can be estimated through OLS estimation, maximum likelihood estimation and Yule-Walker equations.</a:t>
            </a:r>
          </a:p>
          <a:p>
            <a:r>
              <a:rPr lang="en-US" sz="2000" dirty="0"/>
              <a:t>Analogous to AR(p) process.</a:t>
            </a:r>
          </a:p>
        </p:txBody>
      </p:sp>
    </p:spTree>
    <p:extLst>
      <p:ext uri="{BB962C8B-B14F-4D97-AF65-F5344CB8AC3E}">
        <p14:creationId xmlns:p14="http://schemas.microsoft.com/office/powerpoint/2010/main" val="2620642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C5BF-4A56-EA87-1F2A-7D417E94B874}"/>
              </a:ext>
            </a:extLst>
          </p:cNvPr>
          <p:cNvSpPr>
            <a:spLocks noGrp="1"/>
          </p:cNvSpPr>
          <p:nvPr>
            <p:ph type="title"/>
          </p:nvPr>
        </p:nvSpPr>
        <p:spPr/>
        <p:txBody>
          <a:bodyPr/>
          <a:lstStyle/>
          <a:p>
            <a:r>
              <a:rPr lang="en-IN" dirty="0"/>
              <a:t>Assumptions of var model:</a:t>
            </a:r>
          </a:p>
        </p:txBody>
      </p:sp>
      <p:sp>
        <p:nvSpPr>
          <p:cNvPr id="3" name="Content Placeholder 2">
            <a:extLst>
              <a:ext uri="{FF2B5EF4-FFF2-40B4-BE49-F238E27FC236}">
                <a16:creationId xmlns:a16="http://schemas.microsoft.com/office/drawing/2014/main" id="{3484048B-9F2D-E4AB-FF90-9E4AC05173E3}"/>
              </a:ext>
            </a:extLst>
          </p:cNvPr>
          <p:cNvSpPr>
            <a:spLocks noGrp="1"/>
          </p:cNvSpPr>
          <p:nvPr>
            <p:ph idx="1"/>
          </p:nvPr>
        </p:nvSpPr>
        <p:spPr/>
        <p:txBody>
          <a:bodyPr/>
          <a:lstStyle/>
          <a:p>
            <a:r>
              <a:rPr lang="en-IN" sz="2000" dirty="0"/>
              <a:t>Linearity: </a:t>
            </a:r>
          </a:p>
          <a:p>
            <a:r>
              <a:rPr lang="en-IN" sz="2000" dirty="0"/>
              <a:t>Stationarity</a:t>
            </a:r>
          </a:p>
          <a:p>
            <a:r>
              <a:rPr lang="en-IN" sz="2000" dirty="0"/>
              <a:t>No Multicollinearity</a:t>
            </a:r>
          </a:p>
          <a:p>
            <a:r>
              <a:rPr lang="en-IN" sz="2000" dirty="0"/>
              <a:t>No Endogeneity</a:t>
            </a:r>
          </a:p>
          <a:p>
            <a:r>
              <a:rPr lang="en-IN" sz="2000" dirty="0"/>
              <a:t>No Serial Correlation</a:t>
            </a:r>
          </a:p>
          <a:p>
            <a:endParaRPr lang="en-IN" dirty="0"/>
          </a:p>
        </p:txBody>
      </p:sp>
      <p:pic>
        <p:nvPicPr>
          <p:cNvPr id="4" name="Picture 3">
            <a:extLst>
              <a:ext uri="{FF2B5EF4-FFF2-40B4-BE49-F238E27FC236}">
                <a16:creationId xmlns:a16="http://schemas.microsoft.com/office/drawing/2014/main" id="{494CDF22-6682-9290-8E7C-B1DC7772F865}"/>
              </a:ext>
            </a:extLst>
          </p:cNvPr>
          <p:cNvPicPr>
            <a:picLocks noChangeAspect="1"/>
          </p:cNvPicPr>
          <p:nvPr/>
        </p:nvPicPr>
        <p:blipFill>
          <a:blip r:embed="rId2"/>
          <a:stretch>
            <a:fillRect/>
          </a:stretch>
        </p:blipFill>
        <p:spPr>
          <a:xfrm>
            <a:off x="6095999" y="2340864"/>
            <a:ext cx="4853872" cy="4084474"/>
          </a:xfrm>
          <a:prstGeom prst="rect">
            <a:avLst/>
          </a:prstGeom>
        </p:spPr>
      </p:pic>
    </p:spTree>
    <p:extLst>
      <p:ext uri="{BB962C8B-B14F-4D97-AF65-F5344CB8AC3E}">
        <p14:creationId xmlns:p14="http://schemas.microsoft.com/office/powerpoint/2010/main" val="277073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10F55E-D44F-A317-8EAF-8E450C114D02}"/>
              </a:ext>
            </a:extLst>
          </p:cNvPr>
          <p:cNvSpPr/>
          <p:nvPr/>
        </p:nvSpPr>
        <p:spPr>
          <a:xfrm>
            <a:off x="6885215" y="2639786"/>
            <a:ext cx="3635830" cy="2922814"/>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9D56550-B22E-E762-7573-03FE1584DC20}"/>
              </a:ext>
            </a:extLst>
          </p:cNvPr>
          <p:cNvSpPr/>
          <p:nvPr/>
        </p:nvSpPr>
        <p:spPr>
          <a:xfrm>
            <a:off x="1230086" y="2639786"/>
            <a:ext cx="3635830" cy="2922814"/>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22EE20C-9BF8-5A08-BF11-254CEF076EED}"/>
              </a:ext>
            </a:extLst>
          </p:cNvPr>
          <p:cNvSpPr>
            <a:spLocks noGrp="1"/>
          </p:cNvSpPr>
          <p:nvPr>
            <p:ph type="title"/>
          </p:nvPr>
        </p:nvSpPr>
        <p:spPr>
          <a:xfrm>
            <a:off x="515878" y="865730"/>
            <a:ext cx="11029616" cy="988332"/>
          </a:xfrm>
        </p:spPr>
        <p:txBody>
          <a:bodyPr/>
          <a:lstStyle/>
          <a:p>
            <a:pPr algn="ctr"/>
            <a:r>
              <a:rPr lang="en-IN" b="1" dirty="0">
                <a:latin typeface="Bookman Old Style" panose="02050604050505020204" pitchFamily="18" charset="0"/>
              </a:rPr>
              <a:t>Advantages and limitations </a:t>
            </a:r>
          </a:p>
        </p:txBody>
      </p:sp>
      <p:sp>
        <p:nvSpPr>
          <p:cNvPr id="4" name="Content Placeholder 3">
            <a:extLst>
              <a:ext uri="{FF2B5EF4-FFF2-40B4-BE49-F238E27FC236}">
                <a16:creationId xmlns:a16="http://schemas.microsoft.com/office/drawing/2014/main" id="{9AE19B04-2015-D69E-0DCB-0120F6FA56EC}"/>
              </a:ext>
            </a:extLst>
          </p:cNvPr>
          <p:cNvSpPr>
            <a:spLocks noGrp="1"/>
          </p:cNvSpPr>
          <p:nvPr>
            <p:ph sz="half" idx="1"/>
          </p:nvPr>
        </p:nvSpPr>
        <p:spPr>
          <a:xfrm>
            <a:off x="1724195" y="2228003"/>
            <a:ext cx="5194767" cy="3633047"/>
          </a:xfrm>
        </p:spPr>
        <p:txBody>
          <a:bodyPr/>
          <a:lstStyle/>
          <a:p>
            <a:pPr>
              <a:buFont typeface="Wingdings" panose="05000000000000000000" pitchFamily="2" charset="2"/>
              <a:buChar char="v"/>
            </a:pPr>
            <a:r>
              <a:rPr lang="en-IN" b="1" dirty="0"/>
              <a:t>ADVANTAGES:</a:t>
            </a:r>
          </a:p>
          <a:p>
            <a:pPr marL="342900" indent="-342900">
              <a:buFont typeface="+mj-lt"/>
              <a:buAutoNum type="arabicPeriod"/>
            </a:pPr>
            <a:r>
              <a:rPr lang="en-IN" dirty="0"/>
              <a:t>Flexibility</a:t>
            </a:r>
          </a:p>
          <a:p>
            <a:pPr marL="342900" indent="-342900">
              <a:buFont typeface="+mj-lt"/>
              <a:buAutoNum type="arabicPeriod"/>
            </a:pPr>
            <a:r>
              <a:rPr lang="en-IN" dirty="0"/>
              <a:t>Robust</a:t>
            </a:r>
          </a:p>
          <a:p>
            <a:pPr marL="342900" indent="-342900">
              <a:buFont typeface="+mj-lt"/>
              <a:buAutoNum type="arabicPeriod"/>
            </a:pPr>
            <a:r>
              <a:rPr lang="en-IN" dirty="0"/>
              <a:t>Prediction power</a:t>
            </a:r>
          </a:p>
        </p:txBody>
      </p:sp>
      <p:sp>
        <p:nvSpPr>
          <p:cNvPr id="5" name="Content Placeholder 4">
            <a:extLst>
              <a:ext uri="{FF2B5EF4-FFF2-40B4-BE49-F238E27FC236}">
                <a16:creationId xmlns:a16="http://schemas.microsoft.com/office/drawing/2014/main" id="{151E300E-51FB-F303-D25E-8F6DCCBB2572}"/>
              </a:ext>
            </a:extLst>
          </p:cNvPr>
          <p:cNvSpPr>
            <a:spLocks noGrp="1"/>
          </p:cNvSpPr>
          <p:nvPr>
            <p:ph sz="half" idx="2"/>
          </p:nvPr>
        </p:nvSpPr>
        <p:spPr>
          <a:xfrm>
            <a:off x="7417530" y="2228003"/>
            <a:ext cx="5194769" cy="3633047"/>
          </a:xfrm>
        </p:spPr>
        <p:txBody>
          <a:bodyPr/>
          <a:lstStyle/>
          <a:p>
            <a:pPr>
              <a:buFont typeface="Wingdings" panose="05000000000000000000" pitchFamily="2" charset="2"/>
              <a:buChar char="v"/>
            </a:pPr>
            <a:r>
              <a:rPr lang="en-IN" b="1" dirty="0"/>
              <a:t>LIMITATIONS;</a:t>
            </a:r>
          </a:p>
          <a:p>
            <a:pPr marL="342900" indent="-342900">
              <a:buFont typeface="+mj-lt"/>
              <a:buAutoNum type="arabicPeriod"/>
            </a:pPr>
            <a:r>
              <a:rPr lang="en-IN" dirty="0"/>
              <a:t>Complex computations</a:t>
            </a:r>
          </a:p>
          <a:p>
            <a:pPr marL="342900" indent="-342900">
              <a:buFont typeface="+mj-lt"/>
              <a:buAutoNum type="arabicPeriod"/>
            </a:pPr>
            <a:r>
              <a:rPr lang="en-IN" dirty="0"/>
              <a:t>Overfitting</a:t>
            </a:r>
          </a:p>
          <a:p>
            <a:pPr marL="342900" indent="-342900">
              <a:buFont typeface="+mj-lt"/>
              <a:buAutoNum type="arabicPeriod"/>
            </a:pPr>
            <a:r>
              <a:rPr lang="en-IN" dirty="0"/>
              <a:t>Difficult to interpret</a:t>
            </a:r>
          </a:p>
        </p:txBody>
      </p:sp>
    </p:spTree>
    <p:extLst>
      <p:ext uri="{BB962C8B-B14F-4D97-AF65-F5344CB8AC3E}">
        <p14:creationId xmlns:p14="http://schemas.microsoft.com/office/powerpoint/2010/main" val="172928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744F-F9CC-1D1D-361D-C9ED7C32E6EF}"/>
              </a:ext>
            </a:extLst>
          </p:cNvPr>
          <p:cNvSpPr>
            <a:spLocks noGrp="1"/>
          </p:cNvSpPr>
          <p:nvPr>
            <p:ph type="title"/>
          </p:nvPr>
        </p:nvSpPr>
        <p:spPr/>
        <p:txBody>
          <a:bodyPr/>
          <a:lstStyle/>
          <a:p>
            <a:pPr algn="ctr"/>
            <a:r>
              <a:rPr lang="en-IN" b="1" dirty="0">
                <a:latin typeface="Bookman Old Style" panose="02050604050505020204" pitchFamily="18" charset="0"/>
              </a:rPr>
              <a:t>APPLICATIONS OF VAR MODEL</a:t>
            </a:r>
          </a:p>
        </p:txBody>
      </p:sp>
      <p:sp>
        <p:nvSpPr>
          <p:cNvPr id="3" name="Content Placeholder 2">
            <a:extLst>
              <a:ext uri="{FF2B5EF4-FFF2-40B4-BE49-F238E27FC236}">
                <a16:creationId xmlns:a16="http://schemas.microsoft.com/office/drawing/2014/main" id="{6FDF7F3D-E22D-B6A7-46BC-BD2D7A412772}"/>
              </a:ext>
            </a:extLst>
          </p:cNvPr>
          <p:cNvSpPr>
            <a:spLocks noGrp="1"/>
          </p:cNvSpPr>
          <p:nvPr>
            <p:ph idx="1"/>
          </p:nvPr>
        </p:nvSpPr>
        <p:spPr/>
        <p:txBody>
          <a:bodyPr>
            <a:normAutofit/>
          </a:bodyPr>
          <a:lstStyle/>
          <a:p>
            <a:r>
              <a:rPr lang="en-US" sz="2000" b="1" dirty="0"/>
              <a:t>Macroeconomic forecasting: </a:t>
            </a:r>
            <a:r>
              <a:rPr lang="en-US" sz="2000" dirty="0"/>
              <a:t>VAR models can be used to forecast macroeconomic variables such as GDP, inflation, and unemployment. By modeling the relationships between these variables, VAR models can provide useful insights into the behavior of the economy.</a:t>
            </a:r>
          </a:p>
          <a:p>
            <a:endParaRPr lang="en-US" sz="2000" dirty="0"/>
          </a:p>
          <a:p>
            <a:r>
              <a:rPr lang="en-US" sz="2000" b="1" dirty="0"/>
              <a:t>Finance: </a:t>
            </a:r>
            <a:r>
              <a:rPr lang="en-US" sz="2000" dirty="0"/>
              <a:t>VAR models are commonly used in finance to model the relationships between financial variables such as stock prices, interest rates, and exchange rates. By using a VAR model, analysts can identify the key factors driving changes in these variables.</a:t>
            </a:r>
            <a:endParaRPr lang="en-IN" sz="2000" dirty="0"/>
          </a:p>
        </p:txBody>
      </p:sp>
      <p:sp>
        <p:nvSpPr>
          <p:cNvPr id="4" name="Rectangle 3">
            <a:extLst>
              <a:ext uri="{FF2B5EF4-FFF2-40B4-BE49-F238E27FC236}">
                <a16:creationId xmlns:a16="http://schemas.microsoft.com/office/drawing/2014/main" id="{5585DA7F-D746-BC11-6C1F-A3094C7AEBC5}"/>
              </a:ext>
            </a:extLst>
          </p:cNvPr>
          <p:cNvSpPr/>
          <p:nvPr/>
        </p:nvSpPr>
        <p:spPr>
          <a:xfrm>
            <a:off x="440872" y="2302329"/>
            <a:ext cx="11299371" cy="3744685"/>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0135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F339-A105-6097-063E-BCF8FB515434}"/>
              </a:ext>
            </a:extLst>
          </p:cNvPr>
          <p:cNvSpPr>
            <a:spLocks noGrp="1"/>
          </p:cNvSpPr>
          <p:nvPr>
            <p:ph type="title"/>
          </p:nvPr>
        </p:nvSpPr>
        <p:spPr/>
        <p:txBody>
          <a:bodyPr/>
          <a:lstStyle/>
          <a:p>
            <a:pPr algn="ctr"/>
            <a:r>
              <a:rPr lang="en-US" b="1" dirty="0">
                <a:latin typeface="Bookman Old Style" panose="02050604050505020204" pitchFamily="18" charset="0"/>
              </a:rPr>
              <a:t>APPLICATIONS OF MULTIVARIATE TIME SERIES</a:t>
            </a:r>
            <a:endParaRPr lang="en-IN" b="1"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E67505C1-1D66-3B3C-45E6-8D9FE88C34F2}"/>
              </a:ext>
            </a:extLst>
          </p:cNvPr>
          <p:cNvSpPr>
            <a:spLocks noGrp="1"/>
          </p:cNvSpPr>
          <p:nvPr>
            <p:ph idx="1"/>
          </p:nvPr>
        </p:nvSpPr>
        <p:spPr/>
        <p:txBody>
          <a:bodyPr>
            <a:normAutofit/>
          </a:bodyPr>
          <a:lstStyle/>
          <a:p>
            <a:r>
              <a:rPr lang="en-US" sz="1800" b="1" dirty="0"/>
              <a:t>Financial forecasting: </a:t>
            </a:r>
            <a:r>
              <a:rPr lang="en-US" sz="1800" dirty="0"/>
              <a:t>Multivariate time series analysis can be used to forecast stock prices, exchange rates, and other financial variables by </a:t>
            </a:r>
            <a:r>
              <a:rPr lang="en-US" sz="1800" dirty="0" err="1"/>
              <a:t>analysing</a:t>
            </a:r>
            <a:r>
              <a:rPr lang="en-US" sz="1800" dirty="0"/>
              <a:t> the interactions between them.</a:t>
            </a:r>
          </a:p>
          <a:p>
            <a:r>
              <a:rPr lang="en-US" sz="1800" b="1" dirty="0"/>
              <a:t>Climate modeling: </a:t>
            </a:r>
            <a:r>
              <a:rPr lang="en-US" sz="1800" dirty="0"/>
              <a:t>Multivariate time series analysis can be used to model the behavior of the earth’s climate over time, incorporating data on temperature, precipitation, atmospheric pressure, and other relevant factors.</a:t>
            </a:r>
          </a:p>
          <a:p>
            <a:r>
              <a:rPr lang="en-US" sz="1800" b="1" dirty="0"/>
              <a:t>Quality control: </a:t>
            </a:r>
            <a:r>
              <a:rPr lang="en-US" sz="1800" dirty="0"/>
              <a:t>Multivariate time series analysis can be used to monitor and control the quality of production processes in manufacturing by </a:t>
            </a:r>
            <a:r>
              <a:rPr lang="en-US" sz="1800" dirty="0" err="1"/>
              <a:t>analysing</a:t>
            </a:r>
            <a:r>
              <a:rPr lang="en-US" sz="1800" dirty="0"/>
              <a:t> multiple variables such as temperature, pressure, and humidity.</a:t>
            </a:r>
          </a:p>
          <a:p>
            <a:r>
              <a:rPr lang="en-US" sz="1800" b="1" dirty="0"/>
              <a:t>Engineering: </a:t>
            </a:r>
            <a:r>
              <a:rPr lang="en-US" sz="1800" dirty="0"/>
              <a:t>Multivariate time series analysis can be used to predict equipment failure and optimize maintenance schedules by </a:t>
            </a:r>
            <a:r>
              <a:rPr lang="en-US" sz="1800" dirty="0" err="1"/>
              <a:t>analysing</a:t>
            </a:r>
            <a:r>
              <a:rPr lang="en-US" sz="1800" dirty="0"/>
              <a:t> multiple variables such as temperature, vibration, and pressure.</a:t>
            </a:r>
          </a:p>
          <a:p>
            <a:r>
              <a:rPr lang="en-US" sz="1800" b="1" dirty="0"/>
              <a:t>Marketing: </a:t>
            </a:r>
            <a:r>
              <a:rPr lang="en-US" sz="1800" dirty="0"/>
              <a:t>Multivariate time series analysis can be used to forecast sales and consumer behavior, taking into account factors such as advertising spending, promotional activities, and consumer sentiment.</a:t>
            </a:r>
            <a:endParaRPr lang="en-IN" sz="1800" dirty="0"/>
          </a:p>
        </p:txBody>
      </p:sp>
      <p:sp>
        <p:nvSpPr>
          <p:cNvPr id="4" name="Rectangle 3">
            <a:extLst>
              <a:ext uri="{FF2B5EF4-FFF2-40B4-BE49-F238E27FC236}">
                <a16:creationId xmlns:a16="http://schemas.microsoft.com/office/drawing/2014/main" id="{A0CA9896-6503-A5FB-EC24-7AF61910B781}"/>
              </a:ext>
            </a:extLst>
          </p:cNvPr>
          <p:cNvSpPr/>
          <p:nvPr/>
        </p:nvSpPr>
        <p:spPr>
          <a:xfrm>
            <a:off x="440872" y="2166257"/>
            <a:ext cx="11272157" cy="4065814"/>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1921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8530-76D9-17DC-2822-82ABF3761F50}"/>
              </a:ext>
            </a:extLst>
          </p:cNvPr>
          <p:cNvSpPr>
            <a:spLocks noGrp="1"/>
          </p:cNvSpPr>
          <p:nvPr>
            <p:ph type="title"/>
          </p:nvPr>
        </p:nvSpPr>
        <p:spPr/>
        <p:txBody>
          <a:bodyPr/>
          <a:lstStyle/>
          <a:p>
            <a:pPr algn="ctr"/>
            <a:r>
              <a:rPr lang="en-IN" dirty="0"/>
              <a:t>INTRODUCTION</a:t>
            </a:r>
          </a:p>
        </p:txBody>
      </p:sp>
      <p:sp>
        <p:nvSpPr>
          <p:cNvPr id="3" name="Content Placeholder 2">
            <a:extLst>
              <a:ext uri="{FF2B5EF4-FFF2-40B4-BE49-F238E27FC236}">
                <a16:creationId xmlns:a16="http://schemas.microsoft.com/office/drawing/2014/main" id="{99B6C64F-2AD5-F280-F6B2-86F611A04633}"/>
              </a:ext>
            </a:extLst>
          </p:cNvPr>
          <p:cNvSpPr>
            <a:spLocks noGrp="1"/>
          </p:cNvSpPr>
          <p:nvPr>
            <p:ph idx="1"/>
          </p:nvPr>
        </p:nvSpPr>
        <p:spPr>
          <a:xfrm>
            <a:off x="581192" y="2563584"/>
            <a:ext cx="11029615" cy="2742293"/>
          </a:xfrm>
        </p:spPr>
        <p:txBody>
          <a:bodyPr/>
          <a:lstStyle/>
          <a:p>
            <a:r>
              <a:rPr lang="en-US" sz="2400" dirty="0"/>
              <a:t>What is time series?</a:t>
            </a:r>
          </a:p>
          <a:p>
            <a:r>
              <a:rPr lang="en-US" sz="2400" dirty="0"/>
              <a:t>What is an univariate time series?</a:t>
            </a:r>
          </a:p>
          <a:p>
            <a:r>
              <a:rPr lang="en-US" sz="2400" dirty="0"/>
              <a:t>What is a multivariate time series? </a:t>
            </a:r>
          </a:p>
          <a:p>
            <a:pPr marL="0" indent="0">
              <a:buNone/>
            </a:pPr>
            <a:endParaRPr lang="en-IN" dirty="0"/>
          </a:p>
        </p:txBody>
      </p:sp>
    </p:spTree>
    <p:extLst>
      <p:ext uri="{BB962C8B-B14F-4D97-AF65-F5344CB8AC3E}">
        <p14:creationId xmlns:p14="http://schemas.microsoft.com/office/powerpoint/2010/main" val="298158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40BD-30A8-8208-EA9C-ED4034D08165}"/>
              </a:ext>
            </a:extLst>
          </p:cNvPr>
          <p:cNvSpPr>
            <a:spLocks noGrp="1"/>
          </p:cNvSpPr>
          <p:nvPr>
            <p:ph type="title"/>
          </p:nvPr>
        </p:nvSpPr>
        <p:spPr/>
        <p:txBody>
          <a:bodyPr/>
          <a:lstStyle/>
          <a:p>
            <a:r>
              <a:rPr lang="en-IN" dirty="0"/>
              <a:t>EXAMPLES:</a:t>
            </a:r>
          </a:p>
        </p:txBody>
      </p:sp>
      <p:sp>
        <p:nvSpPr>
          <p:cNvPr id="10" name="Content Placeholder 9">
            <a:extLst>
              <a:ext uri="{FF2B5EF4-FFF2-40B4-BE49-F238E27FC236}">
                <a16:creationId xmlns:a16="http://schemas.microsoft.com/office/drawing/2014/main" id="{6188DFAB-2FD5-80E0-1379-73DF88316B5C}"/>
              </a:ext>
            </a:extLst>
          </p:cNvPr>
          <p:cNvSpPr>
            <a:spLocks noGrp="1"/>
          </p:cNvSpPr>
          <p:nvPr>
            <p:ph sz="half" idx="1"/>
          </p:nvPr>
        </p:nvSpPr>
        <p:spPr>
          <a:xfrm>
            <a:off x="484940" y="896196"/>
            <a:ext cx="5194767" cy="3633047"/>
          </a:xfrm>
        </p:spPr>
        <p:txBody>
          <a:bodyPr/>
          <a:lstStyle/>
          <a:p>
            <a:r>
              <a:rPr lang="en-IN" sz="1800" dirty="0"/>
              <a:t>The data on the left is an example of an univariate time series.</a:t>
            </a:r>
          </a:p>
          <a:p>
            <a:pPr marL="0" indent="0">
              <a:buNone/>
            </a:pPr>
            <a:endParaRPr lang="en-IN" dirty="0"/>
          </a:p>
          <a:p>
            <a:pPr marL="0" indent="0">
              <a:buNone/>
            </a:pPr>
            <a:endParaRPr lang="en-IN" dirty="0"/>
          </a:p>
        </p:txBody>
      </p:sp>
      <p:sp>
        <p:nvSpPr>
          <p:cNvPr id="11" name="Content Placeholder 10">
            <a:extLst>
              <a:ext uri="{FF2B5EF4-FFF2-40B4-BE49-F238E27FC236}">
                <a16:creationId xmlns:a16="http://schemas.microsoft.com/office/drawing/2014/main" id="{634D7E45-8FD9-A006-4A4F-E85474BE7E09}"/>
              </a:ext>
            </a:extLst>
          </p:cNvPr>
          <p:cNvSpPr>
            <a:spLocks noGrp="1"/>
          </p:cNvSpPr>
          <p:nvPr>
            <p:ph sz="half" idx="2"/>
          </p:nvPr>
        </p:nvSpPr>
        <p:spPr>
          <a:xfrm>
            <a:off x="6096000" y="496627"/>
            <a:ext cx="5194769" cy="3633047"/>
          </a:xfrm>
        </p:spPr>
        <p:txBody>
          <a:bodyPr/>
          <a:lstStyle/>
          <a:p>
            <a:r>
              <a:rPr lang="en-IN" dirty="0"/>
              <a:t>The data on the right is an example of a multivariate time series</a:t>
            </a:r>
          </a:p>
        </p:txBody>
      </p:sp>
      <p:pic>
        <p:nvPicPr>
          <p:cNvPr id="8" name="Picture 7">
            <a:extLst>
              <a:ext uri="{FF2B5EF4-FFF2-40B4-BE49-F238E27FC236}">
                <a16:creationId xmlns:a16="http://schemas.microsoft.com/office/drawing/2014/main" id="{85F15A73-2E0C-A54C-25DB-179C1DDEF313}"/>
              </a:ext>
            </a:extLst>
          </p:cNvPr>
          <p:cNvPicPr>
            <a:picLocks noChangeAspect="1"/>
          </p:cNvPicPr>
          <p:nvPr/>
        </p:nvPicPr>
        <p:blipFill>
          <a:blip r:embed="rId2"/>
          <a:stretch>
            <a:fillRect/>
          </a:stretch>
        </p:blipFill>
        <p:spPr>
          <a:xfrm>
            <a:off x="6096000" y="2820323"/>
            <a:ext cx="4546834" cy="3633047"/>
          </a:xfrm>
          <a:prstGeom prst="rect">
            <a:avLst/>
          </a:prstGeom>
        </p:spPr>
      </p:pic>
      <p:pic>
        <p:nvPicPr>
          <p:cNvPr id="14" name="Picture 13">
            <a:extLst>
              <a:ext uri="{FF2B5EF4-FFF2-40B4-BE49-F238E27FC236}">
                <a16:creationId xmlns:a16="http://schemas.microsoft.com/office/drawing/2014/main" id="{68E8B9B3-6A71-414F-49BC-6083EC9CE43E}"/>
              </a:ext>
            </a:extLst>
          </p:cNvPr>
          <p:cNvPicPr>
            <a:picLocks noChangeAspect="1"/>
          </p:cNvPicPr>
          <p:nvPr/>
        </p:nvPicPr>
        <p:blipFill>
          <a:blip r:embed="rId3"/>
          <a:stretch>
            <a:fillRect/>
          </a:stretch>
        </p:blipFill>
        <p:spPr>
          <a:xfrm>
            <a:off x="1703672" y="2820323"/>
            <a:ext cx="1905802" cy="3633047"/>
          </a:xfrm>
          <a:prstGeom prst="rect">
            <a:avLst/>
          </a:prstGeom>
        </p:spPr>
      </p:pic>
    </p:spTree>
    <p:extLst>
      <p:ext uri="{BB962C8B-B14F-4D97-AF65-F5344CB8AC3E}">
        <p14:creationId xmlns:p14="http://schemas.microsoft.com/office/powerpoint/2010/main" val="3394009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2B15-9E6D-D6C0-7DCC-57620128D900}"/>
              </a:ext>
            </a:extLst>
          </p:cNvPr>
          <p:cNvSpPr>
            <a:spLocks noGrp="1"/>
          </p:cNvSpPr>
          <p:nvPr>
            <p:ph type="title"/>
          </p:nvPr>
        </p:nvSpPr>
        <p:spPr/>
        <p:txBody>
          <a:bodyPr/>
          <a:lstStyle/>
          <a:p>
            <a:r>
              <a:rPr lang="en-IN" dirty="0"/>
              <a:t>Few commonly used models in multivariate time series:</a:t>
            </a:r>
          </a:p>
        </p:txBody>
      </p:sp>
      <p:sp>
        <p:nvSpPr>
          <p:cNvPr id="6" name="Content Placeholder 5">
            <a:extLst>
              <a:ext uri="{FF2B5EF4-FFF2-40B4-BE49-F238E27FC236}">
                <a16:creationId xmlns:a16="http://schemas.microsoft.com/office/drawing/2014/main" id="{C5494B61-2071-97EB-9BA3-B680EB7A042D}"/>
              </a:ext>
            </a:extLst>
          </p:cNvPr>
          <p:cNvSpPr>
            <a:spLocks noGrp="1"/>
          </p:cNvSpPr>
          <p:nvPr>
            <p:ph idx="1"/>
          </p:nvPr>
        </p:nvSpPr>
        <p:spPr/>
        <p:txBody>
          <a:bodyPr>
            <a:normAutofit/>
          </a:bodyPr>
          <a:lstStyle/>
          <a:p>
            <a:pPr rtl="0">
              <a:spcBef>
                <a:spcPts val="0"/>
              </a:spcBef>
              <a:spcAft>
                <a:spcPts val="0"/>
              </a:spcAft>
            </a:pPr>
            <a:r>
              <a:rPr lang="en-IN" sz="2400" b="0" i="0" u="none" strike="noStrike" dirty="0">
                <a:solidFill>
                  <a:srgbClr val="000000"/>
                </a:solidFill>
                <a:effectLst/>
                <a:latin typeface="Arial" panose="020B0604020202020204" pitchFamily="34" charset="0"/>
              </a:rPr>
              <a:t>Vector Autoregression (VAR)</a:t>
            </a:r>
          </a:p>
          <a:p>
            <a:pPr rtl="0">
              <a:spcBef>
                <a:spcPts val="0"/>
              </a:spcBef>
              <a:spcAft>
                <a:spcPts val="0"/>
              </a:spcAft>
            </a:pPr>
            <a:r>
              <a:rPr lang="en-IN" sz="2400" dirty="0">
                <a:solidFill>
                  <a:srgbClr val="000000"/>
                </a:solidFill>
                <a:latin typeface="Arial" panose="020B0604020202020204" pitchFamily="34" charset="0"/>
              </a:rPr>
              <a:t>Vector Moving Average (VMA)</a:t>
            </a:r>
          </a:p>
          <a:p>
            <a:pPr rtl="0">
              <a:spcBef>
                <a:spcPts val="0"/>
              </a:spcBef>
              <a:spcAft>
                <a:spcPts val="0"/>
              </a:spcAft>
            </a:pPr>
            <a:r>
              <a:rPr lang="en-IN" sz="2400" b="0" dirty="0">
                <a:solidFill>
                  <a:srgbClr val="000000"/>
                </a:solidFill>
                <a:effectLst/>
                <a:latin typeface="Arial" panose="020B0604020202020204" pitchFamily="34" charset="0"/>
              </a:rPr>
              <a:t>Vector Autoregressive and Moving Average (</a:t>
            </a:r>
            <a:r>
              <a:rPr lang="en-IN" sz="2400" dirty="0">
                <a:solidFill>
                  <a:srgbClr val="000000"/>
                </a:solidFill>
                <a:latin typeface="Arial" panose="020B0604020202020204" pitchFamily="34" charset="0"/>
              </a:rPr>
              <a:t>VARMA)</a:t>
            </a:r>
            <a:endParaRPr lang="en-IN" sz="2000" b="0" dirty="0">
              <a:effectLst/>
            </a:endParaRPr>
          </a:p>
          <a:p>
            <a:pPr rtl="0">
              <a:spcBef>
                <a:spcPts val="0"/>
              </a:spcBef>
              <a:spcAft>
                <a:spcPts val="0"/>
              </a:spcAft>
            </a:pPr>
            <a:r>
              <a:rPr lang="en-IN" sz="2400" b="0" i="0" u="none" strike="noStrike" dirty="0">
                <a:solidFill>
                  <a:srgbClr val="000000"/>
                </a:solidFill>
                <a:effectLst/>
                <a:latin typeface="Arial" panose="020B0604020202020204" pitchFamily="34" charset="0"/>
              </a:rPr>
              <a:t>Vector Error Correction Model (VECM)</a:t>
            </a:r>
            <a:endParaRPr lang="en-IN" sz="2000" b="0" dirty="0">
              <a:effectLst/>
            </a:endParaRPr>
          </a:p>
          <a:p>
            <a:pPr rtl="0">
              <a:spcBef>
                <a:spcPts val="0"/>
              </a:spcBef>
              <a:spcAft>
                <a:spcPts val="0"/>
              </a:spcAft>
            </a:pPr>
            <a:r>
              <a:rPr lang="en-IN" sz="2400" b="0" i="0" u="none" strike="noStrike" dirty="0">
                <a:solidFill>
                  <a:srgbClr val="000000"/>
                </a:solidFill>
                <a:effectLst/>
                <a:latin typeface="Arial" panose="020B0604020202020204" pitchFamily="34" charset="0"/>
              </a:rPr>
              <a:t>Dynamic Factor Models (DFM)</a:t>
            </a:r>
            <a:endParaRPr lang="en-IN" sz="2000" b="0" dirty="0">
              <a:effectLst/>
            </a:endParaRPr>
          </a:p>
          <a:p>
            <a:pPr marL="0" indent="0">
              <a:buNone/>
            </a:pPr>
            <a:br>
              <a:rPr lang="en-IN" sz="2000" b="0" dirty="0">
                <a:effectLst/>
              </a:rPr>
            </a:br>
            <a:endParaRPr lang="en-IN" sz="2000" dirty="0"/>
          </a:p>
        </p:txBody>
      </p:sp>
    </p:spTree>
    <p:extLst>
      <p:ext uri="{BB962C8B-B14F-4D97-AF65-F5344CB8AC3E}">
        <p14:creationId xmlns:p14="http://schemas.microsoft.com/office/powerpoint/2010/main" val="1854968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AFC5-7EC6-07F8-F42F-EF0F60AC618F}"/>
              </a:ext>
            </a:extLst>
          </p:cNvPr>
          <p:cNvSpPr>
            <a:spLocks noGrp="1"/>
          </p:cNvSpPr>
          <p:nvPr>
            <p:ph type="title"/>
          </p:nvPr>
        </p:nvSpPr>
        <p:spPr/>
        <p:txBody>
          <a:bodyPr>
            <a:normAutofit/>
          </a:bodyPr>
          <a:lstStyle/>
          <a:p>
            <a:pPr algn="ctr"/>
            <a:r>
              <a:rPr lang="en-US" b="1" dirty="0">
                <a:latin typeface="Bookman Old Style" panose="02050604050505020204" pitchFamily="18" charset="0"/>
              </a:rPr>
              <a:t>Stationarity in Multivariate Time Series</a:t>
            </a:r>
            <a:endParaRPr lang="en-IN" b="1" dirty="0">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D1FDA3-AB99-2995-5986-D58EC913AB38}"/>
                  </a:ext>
                </a:extLst>
              </p:cNvPr>
              <p:cNvSpPr>
                <a:spLocks noGrp="1"/>
              </p:cNvSpPr>
              <p:nvPr>
                <p:ph idx="1"/>
              </p:nvPr>
            </p:nvSpPr>
            <p:spPr>
              <a:ln>
                <a:solidFill>
                  <a:schemeClr val="tx1">
                    <a:lumMod val="95000"/>
                    <a:lumOff val="5000"/>
                  </a:schemeClr>
                </a:solidFill>
              </a:ln>
              <a:effectLst>
                <a:glow rad="63500">
                  <a:schemeClr val="accent1">
                    <a:satMod val="175000"/>
                    <a:alpha val="40000"/>
                  </a:schemeClr>
                </a:glow>
              </a:effectLst>
            </p:spPr>
            <p:txBody>
              <a:bodyPr/>
              <a:lstStyle/>
              <a:p>
                <a:pPr>
                  <a:lnSpc>
                    <a:spcPct val="100000"/>
                  </a:lnSpc>
                </a:pPr>
                <a:r>
                  <a:rPr lang="en-IN" sz="2000" dirty="0">
                    <a:latin typeface="Cambria Math" panose="02040503050406030204" pitchFamily="18" charset="0"/>
                    <a:ea typeface="Cambria Math" panose="02040503050406030204" pitchFamily="18" charset="0"/>
                  </a:rPr>
                  <a:t>Similar to the </a:t>
                </a:r>
                <a:r>
                  <a:rPr lang="en-US" sz="2000" dirty="0">
                    <a:latin typeface="Cambria Math" panose="02040503050406030204" pitchFamily="18" charset="0"/>
                    <a:ea typeface="Cambria Math" panose="02040503050406030204" pitchFamily="18" charset="0"/>
                  </a:rPr>
                  <a:t>univariate case, an important concept in the model representation and analysis, </a:t>
                </a:r>
                <a:r>
                  <a:rPr lang="en-IN" sz="2000" dirty="0">
                    <a:latin typeface="Cambria Math" panose="02040503050406030204" pitchFamily="18" charset="0"/>
                    <a:ea typeface="Cambria Math" panose="02040503050406030204" pitchFamily="18" charset="0"/>
                  </a:rPr>
                  <a:t>is that of stationarity.</a:t>
                </a:r>
              </a:p>
              <a:p>
                <a:pPr marL="0" indent="0">
                  <a:lnSpc>
                    <a:spcPct val="100000"/>
                  </a:lnSpc>
                  <a:buNone/>
                </a:pPr>
                <a:endParaRPr lang="en-IN" sz="2000" dirty="0">
                  <a:latin typeface="Cambria Math" panose="02040503050406030204" pitchFamily="18" charset="0"/>
                  <a:ea typeface="Cambria Math" panose="02040503050406030204" pitchFamily="18" charset="0"/>
                </a:endParaRPr>
              </a:p>
              <a:p>
                <a:pPr>
                  <a:lnSpc>
                    <a:spcPct val="100000"/>
                  </a:lnSpc>
                </a:pPr>
                <a:r>
                  <a:rPr lang="en-IN" sz="2000" dirty="0">
                    <a:latin typeface="Cambria Math" panose="02040503050406030204" pitchFamily="18" charset="0"/>
                    <a:ea typeface="Cambria Math" panose="02040503050406030204" pitchFamily="18" charset="0"/>
                  </a:rPr>
                  <a:t>Let </a:t>
                </a:r>
                <a14:m>
                  <m:oMath xmlns:m="http://schemas.openxmlformats.org/officeDocument/2006/math">
                    <m:sSub>
                      <m:sSubPr>
                        <m:ctrlPr>
                          <a:rPr lang="en-IN" sz="2000" b="1" i="1">
                            <a:latin typeface="Cambria Math" panose="02040503050406030204" pitchFamily="18" charset="0"/>
                            <a:ea typeface="Cambria Math" panose="02040503050406030204" pitchFamily="18" charset="0"/>
                          </a:rPr>
                        </m:ctrlPr>
                      </m:sSubPr>
                      <m:e>
                        <m:r>
                          <a:rPr lang="en-IN" sz="2000" b="1" i="1">
                            <a:latin typeface="Cambria Math" panose="02040503050406030204" pitchFamily="18" charset="0"/>
                            <a:ea typeface="Cambria Math" panose="02040503050406030204" pitchFamily="18" charset="0"/>
                          </a:rPr>
                          <m:t>𝒁</m:t>
                        </m:r>
                      </m:e>
                      <m:sub>
                        <m:r>
                          <a:rPr lang="en-IN" sz="2000" b="1" i="1">
                            <a:latin typeface="Cambria Math" panose="02040503050406030204" pitchFamily="18" charset="0"/>
                            <a:ea typeface="Cambria Math" panose="02040503050406030204" pitchFamily="18" charset="0"/>
                          </a:rPr>
                          <m:t>𝒕</m:t>
                        </m:r>
                      </m:sub>
                    </m:sSub>
                    <m:r>
                      <a:rPr lang="en-IN" sz="2000" i="1">
                        <a:latin typeface="Cambria Math" panose="02040503050406030204" pitchFamily="18" charset="0"/>
                        <a:ea typeface="Cambria Math" panose="02040503050406030204" pitchFamily="18" charset="0"/>
                      </a:rPr>
                      <m:t>=</m:t>
                    </m:r>
                    <m:sSup>
                      <m:sSupPr>
                        <m:ctrlPr>
                          <a:rPr lang="en-IN" sz="2000" i="1">
                            <a:latin typeface="Cambria Math" panose="02040503050406030204" pitchFamily="18" charset="0"/>
                            <a:ea typeface="Cambria Math" panose="02040503050406030204" pitchFamily="18" charset="0"/>
                          </a:rPr>
                        </m:ctrlPr>
                      </m:sSupPr>
                      <m:e>
                        <m:d>
                          <m:dPr>
                            <m:ctrlPr>
                              <a:rPr lang="en-IN" sz="2000" i="1">
                                <a:latin typeface="Cambria Math" panose="02040503050406030204" pitchFamily="18" charset="0"/>
                                <a:ea typeface="Cambria Math" panose="02040503050406030204" pitchFamily="18" charset="0"/>
                              </a:rPr>
                            </m:ctrlPr>
                          </m:dPr>
                          <m:e>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𝑧</m:t>
                                </m:r>
                              </m:e>
                              <m:sub>
                                <m:r>
                                  <a:rPr lang="en-IN" sz="2000" i="1">
                                    <a:latin typeface="Cambria Math" panose="02040503050406030204" pitchFamily="18" charset="0"/>
                                    <a:ea typeface="Cambria Math" panose="02040503050406030204" pitchFamily="18" charset="0"/>
                                  </a:rPr>
                                  <m:t>1</m:t>
                                </m:r>
                                <m:r>
                                  <a:rPr lang="en-IN" sz="2000" i="1">
                                    <a:latin typeface="Cambria Math" panose="02040503050406030204" pitchFamily="18" charset="0"/>
                                    <a:ea typeface="Cambria Math" panose="02040503050406030204" pitchFamily="18" charset="0"/>
                                  </a:rPr>
                                  <m:t>𝑡</m:t>
                                </m:r>
                              </m:sub>
                            </m:sSub>
                            <m:r>
                              <a:rPr lang="en-IN" sz="2000" i="1">
                                <a:latin typeface="Cambria Math" panose="02040503050406030204" pitchFamily="18" charset="0"/>
                                <a:ea typeface="Cambria Math" panose="02040503050406030204" pitchFamily="18" charset="0"/>
                              </a:rPr>
                              <m: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𝑧</m:t>
                                </m:r>
                              </m:e>
                              <m:sub>
                                <m:r>
                                  <a:rPr lang="en-IN" sz="2000" i="1">
                                    <a:latin typeface="Cambria Math" panose="02040503050406030204" pitchFamily="18" charset="0"/>
                                    <a:ea typeface="Cambria Math" panose="02040503050406030204" pitchFamily="18" charset="0"/>
                                  </a:rPr>
                                  <m:t>2</m:t>
                                </m:r>
                                <m:r>
                                  <a:rPr lang="en-IN" sz="2000" i="1">
                                    <a:latin typeface="Cambria Math" panose="02040503050406030204" pitchFamily="18" charset="0"/>
                                    <a:ea typeface="Cambria Math" panose="02040503050406030204" pitchFamily="18" charset="0"/>
                                  </a:rPr>
                                  <m:t>𝑡</m:t>
                                </m:r>
                              </m:sub>
                            </m:sSub>
                            <m:r>
                              <a:rPr lang="en-IN" sz="2000" i="1">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𝑧</m:t>
                                </m:r>
                              </m:e>
                              <m:sub>
                                <m:r>
                                  <a:rPr lang="en-IN" sz="2000" i="1">
                                    <a:latin typeface="Cambria Math" panose="02040503050406030204" pitchFamily="18" charset="0"/>
                                    <a:ea typeface="Cambria Math" panose="02040503050406030204" pitchFamily="18" charset="0"/>
                                  </a:rPr>
                                  <m:t>𝑘𝑡</m:t>
                                </m:r>
                              </m:sub>
                            </m:sSub>
                          </m:e>
                        </m:d>
                      </m:e>
                      <m:sup>
                        <m:r>
                          <a:rPr lang="en-IN" sz="2000" i="1">
                            <a:latin typeface="Cambria Math" panose="02040503050406030204" pitchFamily="18" charset="0"/>
                            <a:ea typeface="Cambria Math" panose="02040503050406030204" pitchFamily="18" charset="0"/>
                          </a:rPr>
                          <m:t>′</m:t>
                        </m:r>
                      </m:sup>
                    </m:sSup>
                  </m:oMath>
                </a14:m>
                <a:r>
                  <a:rPr lang="en-IN" sz="2000" dirty="0">
                    <a:latin typeface="Cambria Math" panose="02040503050406030204" pitchFamily="18" charset="0"/>
                    <a:ea typeface="Cambria Math" panose="02040503050406030204" pitchFamily="18" charset="0"/>
                  </a:rPr>
                  <a:t> ,where t=0,</a:t>
                </a:r>
                <a14:m>
                  <m:oMath xmlns:m="http://schemas.openxmlformats.org/officeDocument/2006/math">
                    <m:r>
                      <a:rPr lang="en-IN" sz="2000" dirty="0">
                        <a:latin typeface="Cambria Math" panose="02040503050406030204" pitchFamily="18" charset="0"/>
                        <a:ea typeface="Cambria Math" panose="02040503050406030204" pitchFamily="18" charset="0"/>
                      </a:rPr>
                      <m:t>±1,</m:t>
                    </m:r>
                  </m:oMath>
                </a14:m>
                <a:r>
                  <a:rPr lang="en-IN" sz="2000" dirty="0">
                    <a:latin typeface="Cambria Math" panose="02040503050406030204" pitchFamily="18" charset="0"/>
                    <a:ea typeface="Cambria Math" panose="02040503050406030204" pitchFamily="18" charset="0"/>
                  </a:rPr>
                  <a:t> </a:t>
                </a:r>
                <a14:m>
                  <m:oMath xmlns:m="http://schemas.openxmlformats.org/officeDocument/2006/math">
                    <m:r>
                      <a:rPr lang="en-IN" sz="2000" dirty="0">
                        <a:latin typeface="Cambria Math" panose="02040503050406030204" pitchFamily="18" charset="0"/>
                        <a:ea typeface="Cambria Math" panose="02040503050406030204" pitchFamily="18" charset="0"/>
                      </a:rPr>
                      <m:t>±2,</m:t>
                    </m:r>
                  </m:oMath>
                </a14:m>
                <a:r>
                  <a:rPr lang="en-IN" sz="20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denote a 𝑘-dimensional time series vector. </a:t>
                </a:r>
              </a:p>
              <a:p>
                <a:pPr marL="0" indent="0">
                  <a:lnSpc>
                    <a:spcPct val="100000"/>
                  </a:lnSpc>
                  <a:buNone/>
                </a:pPr>
                <a:endParaRPr lang="en-US" sz="2000" b="1" dirty="0">
                  <a:latin typeface="Cambria Math" panose="02040503050406030204" pitchFamily="18" charset="0"/>
                  <a:ea typeface="Cambria Math" panose="02040503050406030204" pitchFamily="18" charset="0"/>
                </a:endParaRPr>
              </a:p>
              <a:p>
                <a:pPr>
                  <a:lnSpc>
                    <a:spcPct val="100000"/>
                  </a:lnSpc>
                </a:pPr>
                <a:r>
                  <a:rPr lang="en-US" sz="2000" b="1" dirty="0">
                    <a:latin typeface="Cambria Math" panose="02040503050406030204" pitchFamily="18" charset="0"/>
                    <a:ea typeface="Cambria Math" panose="02040503050406030204" pitchFamily="18" charset="0"/>
                  </a:rPr>
                  <a:t>Note</a:t>
                </a:r>
                <a:r>
                  <a:rPr lang="en-US" sz="2000" dirty="0">
                    <a:latin typeface="Cambria Math" panose="02040503050406030204" pitchFamily="18" charset="0"/>
                    <a:ea typeface="Cambria Math" panose="02040503050406030204" pitchFamily="18" charset="0"/>
                  </a:rPr>
                  <a:t>: </a:t>
                </a:r>
                <a:r>
                  <a:rPr lang="en-US" sz="2000" b="1" dirty="0">
                    <a:latin typeface="Cambria Math" panose="02040503050406030204" pitchFamily="18" charset="0"/>
                    <a:ea typeface="Cambria Math" panose="02040503050406030204" pitchFamily="18" charset="0"/>
                  </a:rPr>
                  <a:t>The choice of the univariate component time series </a:t>
                </a:r>
                <a14:m>
                  <m:oMath xmlns:m="http://schemas.openxmlformats.org/officeDocument/2006/math">
                    <m:sSub>
                      <m:sSubPr>
                        <m:ctrlPr>
                          <a:rPr lang="en-IN" sz="2000" b="1" i="1" smtClean="0">
                            <a:latin typeface="Cambria Math" panose="02040503050406030204" pitchFamily="18" charset="0"/>
                            <a:ea typeface="Cambria Math" panose="02040503050406030204" pitchFamily="18" charset="0"/>
                          </a:rPr>
                        </m:ctrlPr>
                      </m:sSubPr>
                      <m:e>
                        <m:r>
                          <a:rPr lang="en-IN" sz="2000" b="1" i="1">
                            <a:latin typeface="Cambria Math" panose="02040503050406030204" pitchFamily="18" charset="0"/>
                            <a:ea typeface="Cambria Math" panose="02040503050406030204" pitchFamily="18" charset="0"/>
                          </a:rPr>
                          <m:t>𝒛</m:t>
                        </m:r>
                      </m:e>
                      <m:sub>
                        <m:r>
                          <a:rPr lang="en-IN" sz="2000" b="1" i="1" smtClean="0">
                            <a:latin typeface="Cambria Math" panose="02040503050406030204" pitchFamily="18" charset="0"/>
                            <a:ea typeface="Cambria Math" panose="02040503050406030204" pitchFamily="18" charset="0"/>
                          </a:rPr>
                          <m:t>𝒊</m:t>
                        </m:r>
                        <m:r>
                          <a:rPr lang="en-IN" sz="2000" b="1" i="1">
                            <a:latin typeface="Cambria Math" panose="02040503050406030204" pitchFamily="18" charset="0"/>
                            <a:ea typeface="Cambria Math" panose="02040503050406030204" pitchFamily="18" charset="0"/>
                          </a:rPr>
                          <m:t>𝒕</m:t>
                        </m:r>
                      </m:sub>
                    </m:sSub>
                  </m:oMath>
                </a14:m>
                <a:r>
                  <a:rPr lang="en-US" sz="2000" b="1" dirty="0">
                    <a:latin typeface="Cambria Math" panose="02040503050406030204" pitchFamily="18" charset="0"/>
                    <a:ea typeface="Cambria Math" panose="02040503050406030204" pitchFamily="18" charset="0"/>
                  </a:rPr>
                  <a:t> that </a:t>
                </a:r>
                <a:r>
                  <a:rPr lang="en-IN" sz="2000" b="1" dirty="0">
                    <a:latin typeface="Cambria Math" panose="02040503050406030204" pitchFamily="18" charset="0"/>
                    <a:ea typeface="Cambria Math" panose="02040503050406030204" pitchFamily="18" charset="0"/>
                  </a:rPr>
                  <a:t>are included in </a:t>
                </a:r>
                <a14:m>
                  <m:oMath xmlns:m="http://schemas.openxmlformats.org/officeDocument/2006/math">
                    <m:sSub>
                      <m:sSubPr>
                        <m:ctrlPr>
                          <a:rPr lang="en-IN" sz="2000" b="1" i="1" smtClean="0">
                            <a:latin typeface="Cambria Math" panose="02040503050406030204" pitchFamily="18" charset="0"/>
                            <a:ea typeface="Cambria Math" panose="02040503050406030204" pitchFamily="18" charset="0"/>
                          </a:rPr>
                        </m:ctrlPr>
                      </m:sSubPr>
                      <m:e>
                        <m:r>
                          <a:rPr lang="en-IN" sz="2000" b="1" i="1">
                            <a:latin typeface="Cambria Math" panose="02040503050406030204" pitchFamily="18" charset="0"/>
                            <a:ea typeface="Cambria Math" panose="02040503050406030204" pitchFamily="18" charset="0"/>
                          </a:rPr>
                          <m:t>𝒁</m:t>
                        </m:r>
                      </m:e>
                      <m:sub>
                        <m:r>
                          <a:rPr lang="en-IN" sz="2000" b="1" i="1">
                            <a:latin typeface="Cambria Math" panose="02040503050406030204" pitchFamily="18" charset="0"/>
                            <a:ea typeface="Cambria Math" panose="02040503050406030204" pitchFamily="18" charset="0"/>
                          </a:rPr>
                          <m:t>𝒕</m:t>
                        </m:r>
                      </m:sub>
                    </m:sSub>
                    <m:r>
                      <a:rPr lang="en-IN" sz="2000" b="1" i="1">
                        <a:latin typeface="Cambria Math" panose="02040503050406030204" pitchFamily="18" charset="0"/>
                        <a:ea typeface="Cambria Math" panose="02040503050406030204" pitchFamily="18" charset="0"/>
                      </a:rPr>
                      <m:t> </m:t>
                    </m:r>
                  </m:oMath>
                </a14:m>
                <a:r>
                  <a:rPr lang="en-US" sz="2000" b="1" dirty="0">
                    <a:latin typeface="Cambria Math" panose="02040503050406030204" pitchFamily="18" charset="0"/>
                    <a:ea typeface="Cambria Math" panose="02040503050406030204" pitchFamily="18" charset="0"/>
                  </a:rPr>
                  <a:t> will depend on the subject matter area and an understanding of the </a:t>
                </a:r>
                <a:r>
                  <a:rPr lang="en-IN" sz="2000" b="1" dirty="0">
                    <a:latin typeface="Cambria Math" panose="02040503050406030204" pitchFamily="18" charset="0"/>
                    <a:ea typeface="Cambria Math" panose="02040503050406030204" pitchFamily="18" charset="0"/>
                  </a:rPr>
                  <a:t>system under study.</a:t>
                </a:r>
              </a:p>
              <a:p>
                <a:pPr marL="0" indent="0">
                  <a:buNone/>
                </a:pPr>
                <a:endParaRPr lang="en-IN" dirty="0"/>
              </a:p>
            </p:txBody>
          </p:sp>
        </mc:Choice>
        <mc:Fallback xmlns="">
          <p:sp>
            <p:nvSpPr>
              <p:cNvPr id="3" name="Content Placeholder 2">
                <a:extLst>
                  <a:ext uri="{FF2B5EF4-FFF2-40B4-BE49-F238E27FC236}">
                    <a16:creationId xmlns:a16="http://schemas.microsoft.com/office/drawing/2014/main" id="{CDD1FDA3-AB99-2995-5986-D58EC913AB38}"/>
                  </a:ext>
                </a:extLst>
              </p:cNvPr>
              <p:cNvSpPr>
                <a:spLocks noGrp="1" noRot="1" noChangeAspect="1" noMove="1" noResize="1" noEditPoints="1" noAdjustHandles="1" noChangeArrowheads="1" noChangeShapeType="1" noTextEdit="1"/>
              </p:cNvSpPr>
              <p:nvPr>
                <p:ph idx="1"/>
              </p:nvPr>
            </p:nvSpPr>
            <p:spPr>
              <a:blipFill>
                <a:blip r:embed="rId2"/>
                <a:stretch>
                  <a:fillRect r="-273"/>
                </a:stretch>
              </a:blipFill>
              <a:ln>
                <a:solidFill>
                  <a:schemeClr val="tx1">
                    <a:lumMod val="95000"/>
                    <a:lumOff val="5000"/>
                  </a:schemeClr>
                </a:solidFill>
              </a:ln>
              <a:effectLst>
                <a:glow rad="63500">
                  <a:schemeClr val="accent1">
                    <a:satMod val="175000"/>
                    <a:alpha val="40000"/>
                  </a:schemeClr>
                </a:glow>
              </a:effectLst>
            </p:spPr>
            <p:txBody>
              <a:bodyPr/>
              <a:lstStyle/>
              <a:p>
                <a:r>
                  <a:rPr lang="en-IN">
                    <a:noFill/>
                  </a:rPr>
                  <a:t> </a:t>
                </a:r>
              </a:p>
            </p:txBody>
          </p:sp>
        </mc:Fallback>
      </mc:AlternateContent>
    </p:spTree>
    <p:extLst>
      <p:ext uri="{BB962C8B-B14F-4D97-AF65-F5344CB8AC3E}">
        <p14:creationId xmlns:p14="http://schemas.microsoft.com/office/powerpoint/2010/main" val="3459141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370EF-524C-75EF-F301-78EEFD928502}"/>
              </a:ext>
            </a:extLst>
          </p:cNvPr>
          <p:cNvSpPr>
            <a:spLocks noGrp="1"/>
          </p:cNvSpPr>
          <p:nvPr>
            <p:ph type="title"/>
          </p:nvPr>
        </p:nvSpPr>
        <p:spPr/>
        <p:txBody>
          <a:bodyPr/>
          <a:lstStyle/>
          <a:p>
            <a:pPr algn="ctr"/>
            <a:r>
              <a:rPr lang="en-IN" b="1" dirty="0">
                <a:latin typeface="Bookman Old Style" panose="02050604050505020204" pitchFamily="18" charset="0"/>
              </a:rPr>
              <a:t>Strictly Stationary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4AD7AA-DC52-D3CF-C2AF-945EECC81F1A}"/>
                  </a:ext>
                </a:extLst>
              </p:cNvPr>
              <p:cNvSpPr>
                <a:spLocks noGrp="1"/>
              </p:cNvSpPr>
              <p:nvPr>
                <p:ph idx="1"/>
              </p:nvPr>
            </p:nvSpPr>
            <p:spPr>
              <a:xfrm>
                <a:off x="581192" y="2144486"/>
                <a:ext cx="11029615" cy="4321628"/>
              </a:xfrm>
              <a:ln>
                <a:solidFill>
                  <a:schemeClr val="tx1">
                    <a:lumMod val="95000"/>
                    <a:lumOff val="5000"/>
                  </a:schemeClr>
                </a:solidFill>
              </a:ln>
              <a:effectLst>
                <a:glow rad="63500">
                  <a:schemeClr val="accent1">
                    <a:satMod val="175000"/>
                    <a:alpha val="40000"/>
                  </a:schemeClr>
                </a:glow>
              </a:effectLst>
            </p:spPr>
            <p:txBody>
              <a:bodyPr>
                <a:normAutofit fontScale="92500" lnSpcReduction="20000"/>
              </a:bodyPr>
              <a:lstStyle/>
              <a:p>
                <a:pPr marL="0" indent="0">
                  <a:lnSpc>
                    <a:spcPct val="110000"/>
                  </a:lnSpc>
                  <a:buNone/>
                </a:pPr>
                <a:endParaRPr lang="en-IN" sz="2400" dirty="0">
                  <a:latin typeface="Cambria Math" panose="02040503050406030204" pitchFamily="18" charset="0"/>
                  <a:ea typeface="Cambria Math" panose="02040503050406030204" pitchFamily="18" charset="0"/>
                </a:endParaRPr>
              </a:p>
              <a:p>
                <a:pPr marL="0" indent="0">
                  <a:lnSpc>
                    <a:spcPct val="110000"/>
                  </a:lnSpc>
                  <a:buNone/>
                </a:pPr>
                <a:r>
                  <a:rPr lang="en-IN" sz="2400" dirty="0">
                    <a:latin typeface="Cambria Math" panose="02040503050406030204" pitchFamily="18" charset="0"/>
                    <a:ea typeface="Cambria Math" panose="02040503050406030204" pitchFamily="18" charset="0"/>
                  </a:rPr>
                  <a:t>The vector process {</a:t>
                </a:r>
                <a14:m>
                  <m:oMath xmlns:m="http://schemas.openxmlformats.org/officeDocument/2006/math">
                    <m:sSub>
                      <m:sSubPr>
                        <m:ctrlPr>
                          <a:rPr lang="en-IN" sz="2400" b="1" i="1" smtClean="0">
                            <a:latin typeface="Cambria Math" panose="02040503050406030204" pitchFamily="18" charset="0"/>
                            <a:ea typeface="Cambria Math" panose="02040503050406030204" pitchFamily="18" charset="0"/>
                          </a:rPr>
                        </m:ctrlPr>
                      </m:sSubPr>
                      <m:e>
                        <m:r>
                          <a:rPr lang="en-IN" sz="2400" b="1" i="1">
                            <a:latin typeface="Cambria Math" panose="02040503050406030204" pitchFamily="18" charset="0"/>
                            <a:ea typeface="Cambria Math" panose="02040503050406030204" pitchFamily="18" charset="0"/>
                          </a:rPr>
                          <m:t>𝒁</m:t>
                        </m:r>
                      </m:e>
                      <m:sub>
                        <m:r>
                          <a:rPr lang="en-IN" sz="2400" b="1" i="1">
                            <a:latin typeface="Cambria Math" panose="02040503050406030204" pitchFamily="18" charset="0"/>
                            <a:ea typeface="Cambria Math" panose="02040503050406030204" pitchFamily="18" charset="0"/>
                          </a:rPr>
                          <m:t>𝒕</m:t>
                        </m:r>
                      </m:sub>
                    </m:sSub>
                  </m:oMath>
                </a14:m>
                <a:r>
                  <a:rPr lang="en-IN" sz="2400" dirty="0">
                    <a:latin typeface="Cambria Math" panose="02040503050406030204" pitchFamily="18" charset="0"/>
                    <a:ea typeface="Cambria Math" panose="02040503050406030204" pitchFamily="18" charset="0"/>
                  </a:rPr>
                  <a:t>} is (strictly) stationary if the probability distributions of the random vectors (</a:t>
                </a:r>
                <a14:m>
                  <m:oMath xmlns:m="http://schemas.openxmlformats.org/officeDocument/2006/math">
                    <m:sSub>
                      <m:sSubPr>
                        <m:ctrlPr>
                          <a:rPr lang="en-IN" sz="2400" b="1" i="1">
                            <a:latin typeface="Cambria Math" panose="02040503050406030204" pitchFamily="18" charset="0"/>
                            <a:ea typeface="Cambria Math" panose="02040503050406030204" pitchFamily="18" charset="0"/>
                          </a:rPr>
                        </m:ctrlPr>
                      </m:sSubPr>
                      <m:e>
                        <m:r>
                          <a:rPr lang="en-IN" sz="2400" b="1" i="1">
                            <a:latin typeface="Cambria Math" panose="02040503050406030204" pitchFamily="18" charset="0"/>
                            <a:ea typeface="Cambria Math" panose="02040503050406030204" pitchFamily="18" charset="0"/>
                          </a:rPr>
                          <m:t>𝒁</m:t>
                        </m:r>
                      </m:e>
                      <m:sub>
                        <m:r>
                          <a:rPr lang="en-IN" sz="2400" b="1" i="1">
                            <a:latin typeface="Cambria Math" panose="02040503050406030204" pitchFamily="18" charset="0"/>
                            <a:ea typeface="Cambria Math" panose="02040503050406030204" pitchFamily="18" charset="0"/>
                          </a:rPr>
                          <m:t>𝒕</m:t>
                        </m:r>
                        <m:r>
                          <a:rPr lang="en-IN" sz="2400" b="1" i="1" smtClean="0">
                            <a:latin typeface="Cambria Math" panose="02040503050406030204" pitchFamily="18" charset="0"/>
                            <a:ea typeface="Cambria Math" panose="02040503050406030204" pitchFamily="18" charset="0"/>
                          </a:rPr>
                          <m:t>𝟏</m:t>
                        </m:r>
                      </m:sub>
                    </m:sSub>
                  </m:oMath>
                </a14:m>
                <a:r>
                  <a:rPr lang="en-IN" sz="2400" dirty="0">
                    <a:latin typeface="Cambria Math" panose="02040503050406030204" pitchFamily="18" charset="0"/>
                    <a:ea typeface="Cambria Math" panose="02040503050406030204" pitchFamily="18" charset="0"/>
                  </a:rPr>
                  <a:t>,</a:t>
                </a:r>
                <a:r>
                  <a:rPr lang="en-IN" sz="2400" b="1" dirty="0">
                    <a:latin typeface="Cambria Math" panose="02040503050406030204" pitchFamily="18" charset="0"/>
                    <a:ea typeface="Cambria Math" panose="02040503050406030204" pitchFamily="18" charset="0"/>
                  </a:rPr>
                  <a:t> </a:t>
                </a:r>
                <a14:m>
                  <m:oMath xmlns:m="http://schemas.openxmlformats.org/officeDocument/2006/math">
                    <m:sSub>
                      <m:sSubPr>
                        <m:ctrlPr>
                          <a:rPr lang="en-IN" sz="2400" b="1" i="1">
                            <a:latin typeface="Cambria Math" panose="02040503050406030204" pitchFamily="18" charset="0"/>
                            <a:ea typeface="Cambria Math" panose="02040503050406030204" pitchFamily="18" charset="0"/>
                          </a:rPr>
                        </m:ctrlPr>
                      </m:sSubPr>
                      <m:e>
                        <m:r>
                          <a:rPr lang="en-IN" sz="2400" b="1" i="1">
                            <a:latin typeface="Cambria Math" panose="02040503050406030204" pitchFamily="18" charset="0"/>
                            <a:ea typeface="Cambria Math" panose="02040503050406030204" pitchFamily="18" charset="0"/>
                          </a:rPr>
                          <m:t>𝒁</m:t>
                        </m:r>
                      </m:e>
                      <m:sub>
                        <m:r>
                          <a:rPr lang="en-IN" sz="2400" b="1" i="1">
                            <a:latin typeface="Cambria Math" panose="02040503050406030204" pitchFamily="18" charset="0"/>
                            <a:ea typeface="Cambria Math" panose="02040503050406030204" pitchFamily="18" charset="0"/>
                          </a:rPr>
                          <m:t>𝒕</m:t>
                        </m:r>
                        <m:r>
                          <a:rPr lang="en-IN" sz="2400" b="1" i="1" smtClean="0">
                            <a:latin typeface="Cambria Math" panose="02040503050406030204" pitchFamily="18" charset="0"/>
                            <a:ea typeface="Cambria Math" panose="02040503050406030204" pitchFamily="18" charset="0"/>
                          </a:rPr>
                          <m:t>𝟐</m:t>
                        </m:r>
                      </m:sub>
                    </m:sSub>
                  </m:oMath>
                </a14:m>
                <a:r>
                  <a:rPr lang="en-IN" sz="2400" dirty="0">
                    <a:latin typeface="Cambria Math" panose="02040503050406030204" pitchFamily="18" charset="0"/>
                    <a:ea typeface="Cambria Math" panose="02040503050406030204" pitchFamily="18" charset="0"/>
                  </a:rPr>
                  <a:t> , … ,</a:t>
                </a:r>
                <a:r>
                  <a:rPr lang="en-IN" sz="2400" b="1" dirty="0">
                    <a:latin typeface="Cambria Math" panose="02040503050406030204" pitchFamily="18" charset="0"/>
                    <a:ea typeface="Cambria Math" panose="02040503050406030204" pitchFamily="18" charset="0"/>
                  </a:rPr>
                  <a:t> </a:t>
                </a:r>
                <a14:m>
                  <m:oMath xmlns:m="http://schemas.openxmlformats.org/officeDocument/2006/math">
                    <m:sSub>
                      <m:sSubPr>
                        <m:ctrlPr>
                          <a:rPr lang="en-IN" sz="2400" b="1" i="1">
                            <a:latin typeface="Cambria Math" panose="02040503050406030204" pitchFamily="18" charset="0"/>
                            <a:ea typeface="Cambria Math" panose="02040503050406030204" pitchFamily="18" charset="0"/>
                          </a:rPr>
                        </m:ctrlPr>
                      </m:sSubPr>
                      <m:e>
                        <m:r>
                          <a:rPr lang="en-IN" sz="2400" b="1" i="1">
                            <a:latin typeface="Cambria Math" panose="02040503050406030204" pitchFamily="18" charset="0"/>
                            <a:ea typeface="Cambria Math" panose="02040503050406030204" pitchFamily="18" charset="0"/>
                          </a:rPr>
                          <m:t>𝒁</m:t>
                        </m:r>
                      </m:e>
                      <m:sub>
                        <m:r>
                          <a:rPr lang="en-IN" sz="2400" b="1" i="1">
                            <a:latin typeface="Cambria Math" panose="02040503050406030204" pitchFamily="18" charset="0"/>
                            <a:ea typeface="Cambria Math" panose="02040503050406030204" pitchFamily="18" charset="0"/>
                          </a:rPr>
                          <m:t>𝒕</m:t>
                        </m:r>
                        <m:r>
                          <a:rPr lang="en-IN" sz="2400" b="1" i="1" smtClean="0">
                            <a:latin typeface="Cambria Math" panose="02040503050406030204" pitchFamily="18" charset="0"/>
                            <a:ea typeface="Cambria Math" panose="02040503050406030204" pitchFamily="18" charset="0"/>
                          </a:rPr>
                          <m:t>𝒎</m:t>
                        </m:r>
                      </m:sub>
                    </m:sSub>
                  </m:oMath>
                </a14:m>
                <a:r>
                  <a:rPr lang="en-IN" sz="2400" dirty="0">
                    <a:latin typeface="Cambria Math" panose="02040503050406030204" pitchFamily="18" charset="0"/>
                    <a:ea typeface="Cambria Math" panose="02040503050406030204" pitchFamily="18" charset="0"/>
                  </a:rPr>
                  <a:t>) and (</a:t>
                </a:r>
                <a14:m>
                  <m:oMath xmlns:m="http://schemas.openxmlformats.org/officeDocument/2006/math">
                    <m:sSub>
                      <m:sSubPr>
                        <m:ctrlPr>
                          <a:rPr lang="en-IN" sz="2400" b="1" i="1">
                            <a:latin typeface="Cambria Math" panose="02040503050406030204" pitchFamily="18" charset="0"/>
                            <a:ea typeface="Cambria Math" panose="02040503050406030204" pitchFamily="18" charset="0"/>
                          </a:rPr>
                        </m:ctrlPr>
                      </m:sSubPr>
                      <m:e>
                        <m:r>
                          <a:rPr lang="en-IN" sz="2400" b="1" i="1">
                            <a:latin typeface="Cambria Math" panose="02040503050406030204" pitchFamily="18" charset="0"/>
                            <a:ea typeface="Cambria Math" panose="02040503050406030204" pitchFamily="18" charset="0"/>
                          </a:rPr>
                          <m:t>𝒁</m:t>
                        </m:r>
                      </m:e>
                      <m:sub>
                        <m:r>
                          <a:rPr lang="en-IN" sz="2400" b="1" i="1">
                            <a:latin typeface="Cambria Math" panose="02040503050406030204" pitchFamily="18" charset="0"/>
                            <a:ea typeface="Cambria Math" panose="02040503050406030204" pitchFamily="18" charset="0"/>
                          </a:rPr>
                          <m:t>𝒕</m:t>
                        </m:r>
                        <m:r>
                          <a:rPr lang="en-IN" sz="2400" b="1" i="1" smtClean="0">
                            <a:latin typeface="Cambria Math" panose="02040503050406030204" pitchFamily="18" charset="0"/>
                            <a:ea typeface="Cambria Math" panose="02040503050406030204" pitchFamily="18" charset="0"/>
                          </a:rPr>
                          <m:t>𝟏</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𝒍</m:t>
                        </m:r>
                      </m:sub>
                    </m:sSub>
                  </m:oMath>
                </a14:m>
                <a:r>
                  <a:rPr lang="en-IN" sz="2400" dirty="0">
                    <a:latin typeface="Cambria Math" panose="02040503050406030204" pitchFamily="18" charset="0"/>
                    <a:ea typeface="Cambria Math" panose="02040503050406030204" pitchFamily="18" charset="0"/>
                  </a:rPr>
                  <a:t>,</a:t>
                </a:r>
                <a:r>
                  <a:rPr lang="en-IN" sz="2400" b="1" dirty="0">
                    <a:latin typeface="Cambria Math" panose="02040503050406030204" pitchFamily="18" charset="0"/>
                    <a:ea typeface="Cambria Math" panose="02040503050406030204" pitchFamily="18" charset="0"/>
                  </a:rPr>
                  <a:t> </a:t>
                </a:r>
                <a14:m>
                  <m:oMath xmlns:m="http://schemas.openxmlformats.org/officeDocument/2006/math">
                    <m:sSub>
                      <m:sSubPr>
                        <m:ctrlPr>
                          <a:rPr lang="en-IN" sz="2400" b="1" i="1">
                            <a:latin typeface="Cambria Math" panose="02040503050406030204" pitchFamily="18" charset="0"/>
                            <a:ea typeface="Cambria Math" panose="02040503050406030204" pitchFamily="18" charset="0"/>
                          </a:rPr>
                        </m:ctrlPr>
                      </m:sSubPr>
                      <m:e>
                        <m:r>
                          <a:rPr lang="en-IN" sz="2400" b="1" i="1">
                            <a:latin typeface="Cambria Math" panose="02040503050406030204" pitchFamily="18" charset="0"/>
                            <a:ea typeface="Cambria Math" panose="02040503050406030204" pitchFamily="18" charset="0"/>
                          </a:rPr>
                          <m:t>𝒁</m:t>
                        </m:r>
                      </m:e>
                      <m:sub>
                        <m:r>
                          <a:rPr lang="en-IN" sz="2400" b="1" i="1">
                            <a:latin typeface="Cambria Math" panose="02040503050406030204" pitchFamily="18" charset="0"/>
                            <a:ea typeface="Cambria Math" panose="02040503050406030204" pitchFamily="18" charset="0"/>
                          </a:rPr>
                          <m:t>𝒕</m:t>
                        </m:r>
                        <m:r>
                          <a:rPr lang="en-IN" sz="2400" b="1" i="1" smtClean="0">
                            <a:latin typeface="Cambria Math" panose="02040503050406030204" pitchFamily="18" charset="0"/>
                            <a:ea typeface="Cambria Math" panose="02040503050406030204" pitchFamily="18" charset="0"/>
                          </a:rPr>
                          <m:t>𝟐</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𝒍</m:t>
                        </m:r>
                      </m:sub>
                    </m:sSub>
                  </m:oMath>
                </a14:m>
                <a:r>
                  <a:rPr lang="en-IN" sz="2400" dirty="0">
                    <a:latin typeface="Cambria Math" panose="02040503050406030204" pitchFamily="18" charset="0"/>
                    <a:ea typeface="Cambria Math" panose="02040503050406030204" pitchFamily="18" charset="0"/>
                  </a:rPr>
                  <a:t> , … ,</a:t>
                </a:r>
                <a:r>
                  <a:rPr lang="en-IN" sz="2400" b="1" dirty="0">
                    <a:latin typeface="Cambria Math" panose="02040503050406030204" pitchFamily="18" charset="0"/>
                    <a:ea typeface="Cambria Math" panose="02040503050406030204" pitchFamily="18" charset="0"/>
                  </a:rPr>
                  <a:t> </a:t>
                </a:r>
                <a14:m>
                  <m:oMath xmlns:m="http://schemas.openxmlformats.org/officeDocument/2006/math">
                    <m:sSub>
                      <m:sSubPr>
                        <m:ctrlPr>
                          <a:rPr lang="en-IN" sz="2400" b="1" i="1">
                            <a:latin typeface="Cambria Math" panose="02040503050406030204" pitchFamily="18" charset="0"/>
                            <a:ea typeface="Cambria Math" panose="02040503050406030204" pitchFamily="18" charset="0"/>
                          </a:rPr>
                        </m:ctrlPr>
                      </m:sSubPr>
                      <m:e>
                        <m:r>
                          <a:rPr lang="en-IN" sz="2400" b="1" i="1">
                            <a:latin typeface="Cambria Math" panose="02040503050406030204" pitchFamily="18" charset="0"/>
                            <a:ea typeface="Cambria Math" panose="02040503050406030204" pitchFamily="18" charset="0"/>
                          </a:rPr>
                          <m:t>𝒁</m:t>
                        </m:r>
                      </m:e>
                      <m:sub>
                        <m:r>
                          <a:rPr lang="en-IN" sz="2400" b="1" i="1">
                            <a:latin typeface="Cambria Math" panose="02040503050406030204" pitchFamily="18" charset="0"/>
                            <a:ea typeface="Cambria Math" panose="02040503050406030204" pitchFamily="18" charset="0"/>
                          </a:rPr>
                          <m:t>𝒕</m:t>
                        </m:r>
                        <m:r>
                          <a:rPr lang="en-IN" sz="2400" b="1" i="1" smtClean="0">
                            <a:latin typeface="Cambria Math" panose="02040503050406030204" pitchFamily="18" charset="0"/>
                            <a:ea typeface="Cambria Math" panose="02040503050406030204" pitchFamily="18" charset="0"/>
                          </a:rPr>
                          <m:t>𝒎</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𝒍</m:t>
                        </m:r>
                      </m:sub>
                    </m:sSub>
                  </m:oMath>
                </a14:m>
                <a:r>
                  <a:rPr lang="en-IN" sz="2400" dirty="0">
                    <a:latin typeface="Cambria Math" panose="02040503050406030204" pitchFamily="18" charset="0"/>
                    <a:ea typeface="Cambria Math" panose="02040503050406030204" pitchFamily="18" charset="0"/>
                  </a:rPr>
                  <a:t>) are the same for the arbitrary times </a:t>
                </a:r>
                <a14:m>
                  <m:oMath xmlns:m="http://schemas.openxmlformats.org/officeDocument/2006/math">
                    <m:sSub>
                      <m:sSubPr>
                        <m:ctrlPr>
                          <a:rPr lang="en-IN" sz="240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𝑡</m:t>
                        </m:r>
                      </m:e>
                      <m:sub>
                        <m:r>
                          <a:rPr lang="en-IN" sz="2400" b="0" i="1" smtClean="0">
                            <a:latin typeface="Cambria Math" panose="02040503050406030204" pitchFamily="18" charset="0"/>
                            <a:ea typeface="Cambria Math" panose="02040503050406030204" pitchFamily="18" charset="0"/>
                          </a:rPr>
                          <m:t>1</m:t>
                        </m:r>
                      </m:sub>
                    </m:sSub>
                  </m:oMath>
                </a14:m>
                <a:r>
                  <a:rPr lang="en-IN"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IN" sz="240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𝑡</m:t>
                        </m:r>
                      </m:e>
                      <m:sub>
                        <m:r>
                          <a:rPr lang="en-IN" sz="2400" b="0" i="1" smtClean="0">
                            <a:latin typeface="Cambria Math" panose="02040503050406030204" pitchFamily="18" charset="0"/>
                            <a:ea typeface="Cambria Math" panose="02040503050406030204" pitchFamily="18" charset="0"/>
                          </a:rPr>
                          <m:t>2</m:t>
                        </m:r>
                      </m:sub>
                    </m:sSub>
                  </m:oMath>
                </a14:m>
                <a:r>
                  <a:rPr lang="en-IN"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IN" sz="240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𝑡</m:t>
                        </m:r>
                      </m:e>
                      <m:sub>
                        <m:r>
                          <a:rPr lang="en-IN" sz="2400" b="0" i="1" smtClean="0">
                            <a:latin typeface="Cambria Math" panose="02040503050406030204" pitchFamily="18" charset="0"/>
                            <a:ea typeface="Cambria Math" panose="02040503050406030204" pitchFamily="18" charset="0"/>
                          </a:rPr>
                          <m:t>𝑚</m:t>
                        </m:r>
                      </m:sub>
                    </m:sSub>
                  </m:oMath>
                </a14:m>
                <a:r>
                  <a:rPr lang="en-IN" sz="2400" dirty="0">
                    <a:latin typeface="Cambria Math" panose="02040503050406030204" pitchFamily="18" charset="0"/>
                    <a:ea typeface="Cambria Math" panose="02040503050406030204" pitchFamily="18" charset="0"/>
                  </a:rPr>
                  <a:t> and all lags l= 0,</a:t>
                </a:r>
                <a14:m>
                  <m:oMath xmlns:m="http://schemas.openxmlformats.org/officeDocument/2006/math">
                    <m:r>
                      <a:rPr lang="en-IN" sz="2400" dirty="0">
                        <a:latin typeface="Cambria Math" panose="02040503050406030204" pitchFamily="18" charset="0"/>
                        <a:ea typeface="Cambria Math" panose="02040503050406030204" pitchFamily="18" charset="0"/>
                      </a:rPr>
                      <m:t>±1,</m:t>
                    </m:r>
                  </m:oMath>
                </a14:m>
                <a:r>
                  <a:rPr lang="en-IN" sz="2400" dirty="0">
                    <a:latin typeface="Cambria Math" panose="02040503050406030204" pitchFamily="18" charset="0"/>
                    <a:ea typeface="Cambria Math" panose="02040503050406030204" pitchFamily="18" charset="0"/>
                  </a:rPr>
                  <a:t> </a:t>
                </a:r>
                <a14:m>
                  <m:oMath xmlns:m="http://schemas.openxmlformats.org/officeDocument/2006/math">
                    <m:r>
                      <a:rPr lang="en-IN" sz="2400" dirty="0">
                        <a:latin typeface="Cambria Math" panose="02040503050406030204" pitchFamily="18" charset="0"/>
                        <a:ea typeface="Cambria Math" panose="02040503050406030204" pitchFamily="18" charset="0"/>
                      </a:rPr>
                      <m:t>±2,</m:t>
                    </m:r>
                  </m:oMath>
                </a14:m>
                <a:r>
                  <a:rPr lang="en-IN" sz="2400" dirty="0">
                    <a:latin typeface="Cambria Math" panose="02040503050406030204" pitchFamily="18" charset="0"/>
                    <a:ea typeface="Cambria Math" panose="02040503050406030204" pitchFamily="18" charset="0"/>
                  </a:rPr>
                  <a:t>… </a:t>
                </a:r>
              </a:p>
              <a:p>
                <a:pPr marL="0" indent="0">
                  <a:buNone/>
                </a:pPr>
                <a:endParaRPr lang="en-IN" sz="2400" dirty="0">
                  <a:latin typeface="Cambria Math" panose="02040503050406030204" pitchFamily="18" charset="0"/>
                  <a:ea typeface="Cambria Math" panose="02040503050406030204" pitchFamily="18" charset="0"/>
                </a:endParaRPr>
              </a:p>
              <a:p>
                <a:pPr marL="0" indent="0">
                  <a:buNone/>
                </a:pPr>
                <a:r>
                  <a:rPr lang="en-IN" sz="2400" dirty="0">
                    <a:latin typeface="Cambria Math" panose="02040503050406030204" pitchFamily="18" charset="0"/>
                    <a:ea typeface="Cambria Math" panose="02040503050406030204" pitchFamily="18" charset="0"/>
                  </a:rPr>
                  <a:t>Then, assuming that the finite first and second order moments exist, for a stationary process we must have,</a:t>
                </a:r>
              </a:p>
              <a:p>
                <a:pPr marL="0" indent="0">
                  <a:buNone/>
                </a:pPr>
                <a:endParaRPr lang="en-IN" sz="2400" dirty="0">
                  <a:latin typeface="Cambria Math" panose="02040503050406030204" pitchFamily="18" charset="0"/>
                  <a:ea typeface="Cambria Math" panose="02040503050406030204" pitchFamily="18" charset="0"/>
                </a:endParaRPr>
              </a:p>
              <a:p>
                <a:pPr lvl="2"/>
                <a:r>
                  <a:rPr lang="en-IN" sz="2400" dirty="0">
                    <a:latin typeface="Cambria Math" panose="02040503050406030204" pitchFamily="18" charset="0"/>
                    <a:ea typeface="Cambria Math" panose="02040503050406030204" pitchFamily="18" charset="0"/>
                  </a:rPr>
                  <a:t>E[</a:t>
                </a:r>
                <a14:m>
                  <m:oMath xmlns:m="http://schemas.openxmlformats.org/officeDocument/2006/math">
                    <m:sSub>
                      <m:sSubPr>
                        <m:ctrlPr>
                          <a:rPr lang="en-IN" sz="2400" b="1" i="1" smtClean="0">
                            <a:latin typeface="Cambria Math" panose="02040503050406030204" pitchFamily="18" charset="0"/>
                            <a:ea typeface="Cambria Math" panose="02040503050406030204" pitchFamily="18" charset="0"/>
                          </a:rPr>
                        </m:ctrlPr>
                      </m:sSubPr>
                      <m:e>
                        <m:r>
                          <a:rPr lang="en-IN" sz="2400" b="1" i="1">
                            <a:latin typeface="Cambria Math" panose="02040503050406030204" pitchFamily="18" charset="0"/>
                            <a:ea typeface="Cambria Math" panose="02040503050406030204" pitchFamily="18" charset="0"/>
                          </a:rPr>
                          <m:t>𝒁</m:t>
                        </m:r>
                      </m:e>
                      <m:sub>
                        <m:r>
                          <a:rPr lang="en-IN" sz="2400" b="1" i="1">
                            <a:latin typeface="Cambria Math" panose="02040503050406030204" pitchFamily="18" charset="0"/>
                            <a:ea typeface="Cambria Math" panose="02040503050406030204" pitchFamily="18" charset="0"/>
                          </a:rPr>
                          <m:t>𝒕</m:t>
                        </m:r>
                      </m:sub>
                    </m:sSub>
                  </m:oMath>
                </a14:m>
                <a:r>
                  <a:rPr lang="en-IN" sz="2400" dirty="0">
                    <a:latin typeface="Cambria Math" panose="02040503050406030204" pitchFamily="18" charset="0"/>
                    <a:ea typeface="Cambria Math" panose="02040503050406030204" pitchFamily="18" charset="0"/>
                  </a:rPr>
                  <a:t>]= </a:t>
                </a:r>
                <a14:m>
                  <m:oMath xmlns:m="http://schemas.openxmlformats.org/officeDocument/2006/math">
                    <m:r>
                      <a:rPr lang="en-IN" sz="2400" b="1" i="1">
                        <a:latin typeface="Cambria Math" panose="02040503050406030204" pitchFamily="18" charset="0"/>
                        <a:ea typeface="Cambria Math" panose="02040503050406030204" pitchFamily="18" charset="0"/>
                      </a:rPr>
                      <m:t>𝝁</m:t>
                    </m:r>
                  </m:oMath>
                </a14:m>
                <a:r>
                  <a:rPr lang="en-IN" sz="2400" b="1" dirty="0">
                    <a:latin typeface="Cambria Math" panose="02040503050406030204" pitchFamily="18" charset="0"/>
                    <a:ea typeface="Cambria Math" panose="02040503050406030204" pitchFamily="18" charset="0"/>
                  </a:rPr>
                  <a:t>  ,</a:t>
                </a:r>
                <a:r>
                  <a:rPr lang="en-IN" sz="2400" dirty="0">
                    <a:latin typeface="Cambria Math" panose="02040503050406030204" pitchFamily="18" charset="0"/>
                    <a:ea typeface="Cambria Math" panose="02040503050406030204" pitchFamily="18" charset="0"/>
                  </a:rPr>
                  <a:t>which is constant for all t, where </a:t>
                </a:r>
                <a14:m>
                  <m:oMath xmlns:m="http://schemas.openxmlformats.org/officeDocument/2006/math">
                    <m:r>
                      <a:rPr lang="en-IN" sz="2400" b="1" i="1" smtClean="0">
                        <a:latin typeface="Cambria Math" panose="02040503050406030204" pitchFamily="18" charset="0"/>
                        <a:ea typeface="Cambria Math" panose="02040503050406030204" pitchFamily="18" charset="0"/>
                      </a:rPr>
                      <m:t>𝝁</m:t>
                    </m:r>
                  </m:oMath>
                </a14:m>
                <a:r>
                  <a:rPr lang="en-IN" sz="2400" b="1" dirty="0">
                    <a:latin typeface="Cambria Math" panose="02040503050406030204" pitchFamily="18" charset="0"/>
                    <a:ea typeface="Cambria Math" panose="02040503050406030204" pitchFamily="18" charset="0"/>
                  </a:rPr>
                  <a:t>=</a:t>
                </a:r>
                <a:r>
                  <a:rPr lang="en-IN" sz="2400" dirty="0">
                    <a:latin typeface="Cambria Math" panose="02040503050406030204" pitchFamily="18" charset="0"/>
                    <a:ea typeface="Cambria Math" panose="02040503050406030204" pitchFamily="18" charset="0"/>
                  </a:rPr>
                  <a:t>(</a:t>
                </a:r>
                <a14:m>
                  <m:oMath xmlns:m="http://schemas.openxmlformats.org/officeDocument/2006/math">
                    <m:sSub>
                      <m:sSubPr>
                        <m:ctrlPr>
                          <a:rPr lang="en-IN" sz="2400" i="1" dirty="0"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𝜇</m:t>
                        </m:r>
                      </m:e>
                      <m:sub>
                        <m:r>
                          <a:rPr lang="en-IN" sz="2400" b="0" i="1" dirty="0" smtClean="0">
                            <a:latin typeface="Cambria Math" panose="02040503050406030204" pitchFamily="18" charset="0"/>
                            <a:ea typeface="Cambria Math" panose="02040503050406030204" pitchFamily="18" charset="0"/>
                          </a:rPr>
                          <m:t>1</m:t>
                        </m:r>
                      </m:sub>
                    </m:sSub>
                  </m:oMath>
                </a14:m>
                <a:r>
                  <a:rPr lang="en-IN"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IN" sz="2400" i="1" dirty="0"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𝜇</m:t>
                        </m:r>
                      </m:e>
                      <m:sub>
                        <m:r>
                          <a:rPr lang="en-IN" sz="2400" b="0" i="1" smtClean="0">
                            <a:latin typeface="Cambria Math" panose="02040503050406030204" pitchFamily="18" charset="0"/>
                            <a:ea typeface="Cambria Math" panose="02040503050406030204" pitchFamily="18" charset="0"/>
                          </a:rPr>
                          <m:t>2</m:t>
                        </m:r>
                      </m:sub>
                    </m:sSub>
                  </m:oMath>
                </a14:m>
                <a:r>
                  <a:rPr lang="en-IN"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IN" sz="2400" i="1" dirty="0"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𝜇</m:t>
                        </m:r>
                      </m:e>
                      <m:sub>
                        <m:r>
                          <a:rPr lang="en-IN" sz="2400" b="0" i="1" smtClean="0">
                            <a:latin typeface="Cambria Math" panose="02040503050406030204" pitchFamily="18" charset="0"/>
                            <a:ea typeface="Cambria Math" panose="02040503050406030204" pitchFamily="18" charset="0"/>
                          </a:rPr>
                          <m:t>𝑘</m:t>
                        </m:r>
                      </m:sub>
                    </m:sSub>
                  </m:oMath>
                </a14:m>
                <a:r>
                  <a:rPr lang="en-IN" sz="2400" dirty="0">
                    <a:latin typeface="Cambria Math" panose="02040503050406030204" pitchFamily="18" charset="0"/>
                    <a:ea typeface="Cambria Math" panose="02040503050406030204" pitchFamily="18" charset="0"/>
                  </a:rPr>
                  <a:t>)’ is the mean vector of the process.</a:t>
                </a:r>
              </a:p>
              <a:p>
                <a:pPr lvl="2"/>
                <a:r>
                  <a:rPr lang="en-IN" sz="2400" dirty="0">
                    <a:latin typeface="Cambria Math" panose="02040503050406030204" pitchFamily="18" charset="0"/>
                    <a:ea typeface="Cambria Math" panose="02040503050406030204" pitchFamily="18" charset="0"/>
                  </a:rPr>
                  <a:t>The vectors </a:t>
                </a:r>
                <a14:m>
                  <m:oMath xmlns:m="http://schemas.openxmlformats.org/officeDocument/2006/math">
                    <m:sSub>
                      <m:sSubPr>
                        <m:ctrlPr>
                          <a:rPr lang="en-IN" sz="2400" b="1" i="1" smtClean="0">
                            <a:latin typeface="Cambria Math" panose="02040503050406030204" pitchFamily="18" charset="0"/>
                            <a:ea typeface="Cambria Math" panose="02040503050406030204" pitchFamily="18" charset="0"/>
                          </a:rPr>
                        </m:ctrlPr>
                      </m:sSubPr>
                      <m:e>
                        <m:r>
                          <a:rPr lang="en-IN" sz="2400" b="1" i="1">
                            <a:latin typeface="Cambria Math" panose="02040503050406030204" pitchFamily="18" charset="0"/>
                            <a:ea typeface="Cambria Math" panose="02040503050406030204" pitchFamily="18" charset="0"/>
                          </a:rPr>
                          <m:t>𝒁</m:t>
                        </m:r>
                      </m:e>
                      <m:sub>
                        <m:r>
                          <a:rPr lang="en-IN" sz="2400" b="1" i="1">
                            <a:latin typeface="Cambria Math" panose="02040503050406030204" pitchFamily="18" charset="0"/>
                            <a:ea typeface="Cambria Math" panose="02040503050406030204" pitchFamily="18" charset="0"/>
                          </a:rPr>
                          <m:t>𝒕</m:t>
                        </m:r>
                      </m:sub>
                    </m:sSub>
                  </m:oMath>
                </a14:m>
                <a:r>
                  <a:rPr lang="en-IN" sz="2400" dirty="0">
                    <a:latin typeface="Cambria Math" panose="02040503050406030204" pitchFamily="18" charset="0"/>
                    <a:ea typeface="Cambria Math" panose="02040503050406030204" pitchFamily="18" charset="0"/>
                  </a:rPr>
                  <a:t> must have a constant covariance matrix for all t.</a:t>
                </a:r>
              </a:p>
              <a:p>
                <a:pPr marL="0" indent="0">
                  <a:buNone/>
                </a:pPr>
                <a:endParaRPr lang="en-IN" dirty="0"/>
              </a:p>
            </p:txBody>
          </p:sp>
        </mc:Choice>
        <mc:Fallback>
          <p:sp>
            <p:nvSpPr>
              <p:cNvPr id="3" name="Content Placeholder 2">
                <a:extLst>
                  <a:ext uri="{FF2B5EF4-FFF2-40B4-BE49-F238E27FC236}">
                    <a16:creationId xmlns:a16="http://schemas.microsoft.com/office/drawing/2014/main" id="{A74AD7AA-DC52-D3CF-C2AF-945EECC81F1A}"/>
                  </a:ext>
                </a:extLst>
              </p:cNvPr>
              <p:cNvSpPr>
                <a:spLocks noGrp="1" noRot="1" noChangeAspect="1" noMove="1" noResize="1" noEditPoints="1" noAdjustHandles="1" noChangeArrowheads="1" noChangeShapeType="1" noTextEdit="1"/>
              </p:cNvSpPr>
              <p:nvPr>
                <p:ph idx="1"/>
              </p:nvPr>
            </p:nvSpPr>
            <p:spPr>
              <a:xfrm>
                <a:off x="581192" y="2144486"/>
                <a:ext cx="11029615" cy="4321628"/>
              </a:xfrm>
              <a:blipFill>
                <a:blip r:embed="rId2"/>
                <a:stretch>
                  <a:fillRect l="-55"/>
                </a:stretch>
              </a:blipFill>
              <a:ln>
                <a:solidFill>
                  <a:schemeClr val="tx1">
                    <a:lumMod val="95000"/>
                    <a:lumOff val="5000"/>
                  </a:schemeClr>
                </a:solidFill>
              </a:ln>
              <a:effectLst>
                <a:glow rad="63500">
                  <a:schemeClr val="accent1">
                    <a:satMod val="175000"/>
                    <a:alpha val="40000"/>
                  </a:schemeClr>
                </a:glow>
              </a:effectLst>
            </p:spPr>
            <p:txBody>
              <a:bodyPr/>
              <a:lstStyle/>
              <a:p>
                <a:r>
                  <a:rPr lang="en-IN">
                    <a:noFill/>
                  </a:rPr>
                  <a:t> </a:t>
                </a:r>
              </a:p>
            </p:txBody>
          </p:sp>
        </mc:Fallback>
      </mc:AlternateContent>
    </p:spTree>
    <p:extLst>
      <p:ext uri="{BB962C8B-B14F-4D97-AF65-F5344CB8AC3E}">
        <p14:creationId xmlns:p14="http://schemas.microsoft.com/office/powerpoint/2010/main" val="1167953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51F4-3E5F-D5D6-90E9-9B54FC927AB8}"/>
              </a:ext>
            </a:extLst>
          </p:cNvPr>
          <p:cNvSpPr>
            <a:spLocks noGrp="1"/>
          </p:cNvSpPr>
          <p:nvPr>
            <p:ph type="title"/>
          </p:nvPr>
        </p:nvSpPr>
        <p:spPr/>
        <p:txBody>
          <a:bodyPr/>
          <a:lstStyle/>
          <a:p>
            <a:pPr algn="ctr"/>
            <a:r>
              <a:rPr lang="en-IN" sz="2800" b="1" dirty="0">
                <a:latin typeface="Bookman Old Style" panose="02050604050505020204" pitchFamily="18" charset="0"/>
              </a:rPr>
              <a:t>Weakly Stationary</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B5584E-7799-DACC-4CDE-799915421986}"/>
                  </a:ext>
                </a:extLst>
              </p:cNvPr>
              <p:cNvSpPr>
                <a:spLocks noGrp="1"/>
              </p:cNvSpPr>
              <p:nvPr>
                <p:ph idx="1"/>
              </p:nvPr>
            </p:nvSpPr>
            <p:spPr>
              <a:ln>
                <a:solidFill>
                  <a:schemeClr val="tx1">
                    <a:lumMod val="95000"/>
                    <a:lumOff val="5000"/>
                  </a:schemeClr>
                </a:solidFill>
              </a:ln>
              <a:effectLst>
                <a:glow rad="63500">
                  <a:schemeClr val="accent1">
                    <a:satMod val="175000"/>
                    <a:alpha val="40000"/>
                  </a:schemeClr>
                </a:glow>
              </a:effectLst>
            </p:spPr>
            <p:txBody>
              <a:bodyPr/>
              <a:lstStyle/>
              <a:p>
                <a:pPr marL="0" indent="0">
                  <a:buNone/>
                </a:pPr>
                <a:r>
                  <a:rPr lang="en-IN" sz="2000" dirty="0">
                    <a:latin typeface="Cambria Math" panose="02040503050406030204" pitchFamily="18" charset="0"/>
                    <a:ea typeface="Cambria Math" panose="02040503050406030204" pitchFamily="18" charset="0"/>
                  </a:rPr>
                  <a:t>A process {</a:t>
                </a:r>
                <a14:m>
                  <m:oMath xmlns:m="http://schemas.openxmlformats.org/officeDocument/2006/math">
                    <m:sSub>
                      <m:sSubPr>
                        <m:ctrlPr>
                          <a:rPr lang="en-IN" sz="2000" b="1" i="1" smtClean="0">
                            <a:latin typeface="Cambria Math" panose="02040503050406030204" pitchFamily="18" charset="0"/>
                            <a:ea typeface="Cambria Math" panose="02040503050406030204" pitchFamily="18" charset="0"/>
                          </a:rPr>
                        </m:ctrlPr>
                      </m:sSubPr>
                      <m:e>
                        <m:r>
                          <a:rPr lang="en-IN" sz="2000" b="1" i="1">
                            <a:latin typeface="Cambria Math" panose="02040503050406030204" pitchFamily="18" charset="0"/>
                            <a:ea typeface="Cambria Math" panose="02040503050406030204" pitchFamily="18" charset="0"/>
                          </a:rPr>
                          <m:t>𝒁</m:t>
                        </m:r>
                      </m:e>
                      <m:sub>
                        <m:r>
                          <a:rPr lang="en-IN" sz="2000" b="1" i="1">
                            <a:latin typeface="Cambria Math" panose="02040503050406030204" pitchFamily="18" charset="0"/>
                            <a:ea typeface="Cambria Math" panose="02040503050406030204" pitchFamily="18" charset="0"/>
                          </a:rPr>
                          <m:t>𝒕</m:t>
                        </m:r>
                      </m:sub>
                    </m:sSub>
                  </m:oMath>
                </a14:m>
                <a:r>
                  <a:rPr lang="en-IN" sz="2000" dirty="0">
                    <a:latin typeface="Cambria Math" panose="02040503050406030204" pitchFamily="18" charset="0"/>
                    <a:ea typeface="Cambria Math" panose="02040503050406030204" pitchFamily="18" charset="0"/>
                  </a:rPr>
                  <a:t>} that possesses finite first and second moments and that satisfies the conditions that:</a:t>
                </a:r>
              </a:p>
              <a:p>
                <a:pPr marL="0" indent="0">
                  <a:buNone/>
                </a:pPr>
                <a:endParaRPr lang="en-IN" sz="2000" dirty="0">
                  <a:latin typeface="Cambria Math" panose="02040503050406030204" pitchFamily="18" charset="0"/>
                  <a:ea typeface="Cambria Math" panose="02040503050406030204" pitchFamily="18" charset="0"/>
                </a:endParaRPr>
              </a:p>
              <a:p>
                <a:pPr lvl="3">
                  <a:buFont typeface="Wingdings" panose="05000000000000000000" pitchFamily="2" charset="2"/>
                  <a:buChar char="ü"/>
                </a:pPr>
                <a:r>
                  <a:rPr lang="en-IN" sz="2000" dirty="0">
                    <a:latin typeface="Cambria Math" panose="02040503050406030204" pitchFamily="18" charset="0"/>
                    <a:ea typeface="Cambria Math" panose="02040503050406030204" pitchFamily="18" charset="0"/>
                  </a:rPr>
                  <a:t> E[</a:t>
                </a:r>
                <a14:m>
                  <m:oMath xmlns:m="http://schemas.openxmlformats.org/officeDocument/2006/math">
                    <m:sSub>
                      <m:sSubPr>
                        <m:ctrlPr>
                          <a:rPr lang="en-IN" sz="2000" b="1" i="1" smtClean="0">
                            <a:latin typeface="Cambria Math" panose="02040503050406030204" pitchFamily="18" charset="0"/>
                            <a:ea typeface="Cambria Math" panose="02040503050406030204" pitchFamily="18" charset="0"/>
                          </a:rPr>
                        </m:ctrlPr>
                      </m:sSubPr>
                      <m:e>
                        <m:r>
                          <a:rPr lang="en-IN" sz="2000" b="1" i="1">
                            <a:latin typeface="Cambria Math" panose="02040503050406030204" pitchFamily="18" charset="0"/>
                            <a:ea typeface="Cambria Math" panose="02040503050406030204" pitchFamily="18" charset="0"/>
                          </a:rPr>
                          <m:t>𝒁</m:t>
                        </m:r>
                      </m:e>
                      <m:sub>
                        <m:r>
                          <a:rPr lang="en-IN" sz="2000" b="1" i="1">
                            <a:latin typeface="Cambria Math" panose="02040503050406030204" pitchFamily="18" charset="0"/>
                            <a:ea typeface="Cambria Math" panose="02040503050406030204" pitchFamily="18" charset="0"/>
                          </a:rPr>
                          <m:t>𝒕</m:t>
                        </m:r>
                      </m:sub>
                    </m:sSub>
                  </m:oMath>
                </a14:m>
                <a:r>
                  <a:rPr lang="en-IN" sz="2000" dirty="0">
                    <a:latin typeface="Cambria Math" panose="02040503050406030204" pitchFamily="18" charset="0"/>
                    <a:ea typeface="Cambria Math" panose="02040503050406030204" pitchFamily="18" charset="0"/>
                  </a:rPr>
                  <a:t>]= </a:t>
                </a:r>
                <a14:m>
                  <m:oMath xmlns:m="http://schemas.openxmlformats.org/officeDocument/2006/math">
                    <m:r>
                      <a:rPr lang="en-IN" sz="2000" b="1" i="1">
                        <a:latin typeface="Cambria Math" panose="02040503050406030204" pitchFamily="18" charset="0"/>
                        <a:ea typeface="Cambria Math" panose="02040503050406030204" pitchFamily="18" charset="0"/>
                      </a:rPr>
                      <m:t>𝝁</m:t>
                    </m:r>
                  </m:oMath>
                </a14:m>
                <a:r>
                  <a:rPr lang="en-IN" sz="2000" dirty="0">
                    <a:latin typeface="Cambria Math" panose="02040503050406030204" pitchFamily="18" charset="0"/>
                    <a:ea typeface="Cambria Math" panose="02040503050406030204" pitchFamily="18" charset="0"/>
                  </a:rPr>
                  <a:t> does not depend on t.</a:t>
                </a:r>
              </a:p>
              <a:p>
                <a:pPr lvl="3">
                  <a:buFont typeface="Wingdings" panose="05000000000000000000" pitchFamily="2" charset="2"/>
                  <a:buChar char="ü"/>
                </a:pPr>
                <a:r>
                  <a:rPr lang="en-IN" sz="2000" b="0" dirty="0">
                    <a:latin typeface="Cambria Math" panose="02040503050406030204" pitchFamily="18" charset="0"/>
                    <a:ea typeface="Cambria Math" panose="02040503050406030204" pitchFamily="18" charset="0"/>
                  </a:rPr>
                  <a:t> </a:t>
                </a:r>
                <a14:m>
                  <m:oMath xmlns:m="http://schemas.openxmlformats.org/officeDocument/2006/math">
                    <m:r>
                      <a:rPr lang="en-IN" sz="2000" b="0" i="1" smtClean="0">
                        <a:latin typeface="Cambria Math" panose="02040503050406030204" pitchFamily="18" charset="0"/>
                        <a:ea typeface="Cambria Math" panose="02040503050406030204" pitchFamily="18" charset="0"/>
                      </a:rPr>
                      <m:t>𝐸</m:t>
                    </m:r>
                    <m:r>
                      <a:rPr lang="en-IN" sz="2000" b="0" i="1" smtClean="0">
                        <a:latin typeface="Cambria Math" panose="02040503050406030204" pitchFamily="18" charset="0"/>
                        <a:ea typeface="Cambria Math" panose="02040503050406030204" pitchFamily="18" charset="0"/>
                      </a:rPr>
                      <m:t>[(</m:t>
                    </m:r>
                    <m:sSub>
                      <m:sSubPr>
                        <m:ctrlPr>
                          <a:rPr lang="en-IN" sz="2000" b="1" i="1" smtClean="0">
                            <a:latin typeface="Cambria Math" panose="02040503050406030204" pitchFamily="18" charset="0"/>
                            <a:ea typeface="Cambria Math" panose="02040503050406030204" pitchFamily="18" charset="0"/>
                          </a:rPr>
                        </m:ctrlPr>
                      </m:sSubPr>
                      <m:e>
                        <m:r>
                          <a:rPr lang="en-IN" sz="2000" b="1" i="1" smtClean="0">
                            <a:latin typeface="Cambria Math" panose="02040503050406030204" pitchFamily="18" charset="0"/>
                            <a:ea typeface="Cambria Math" panose="02040503050406030204" pitchFamily="18" charset="0"/>
                          </a:rPr>
                          <m:t>𝒁</m:t>
                        </m:r>
                      </m:e>
                      <m:sub>
                        <m:r>
                          <a:rPr lang="en-IN" sz="2000" b="1" i="1" smtClean="0">
                            <a:latin typeface="Cambria Math" panose="02040503050406030204" pitchFamily="18" charset="0"/>
                            <a:ea typeface="Cambria Math" panose="02040503050406030204" pitchFamily="18" charset="0"/>
                          </a:rPr>
                          <m:t>𝒕</m:t>
                        </m:r>
                      </m:sub>
                    </m:sSub>
                    <m:r>
                      <a:rPr lang="en-IN" sz="2000" b="0" i="1" smtClean="0">
                        <a:latin typeface="Cambria Math" panose="02040503050406030204" pitchFamily="18" charset="0"/>
                        <a:ea typeface="Cambria Math" panose="02040503050406030204" pitchFamily="18" charset="0"/>
                      </a:rPr>
                      <m:t>−</m:t>
                    </m:r>
                    <m:r>
                      <a:rPr lang="en-IN" sz="2000" b="1" i="1" smtClean="0">
                        <a:latin typeface="Cambria Math" panose="02040503050406030204" pitchFamily="18" charset="0"/>
                        <a:ea typeface="Cambria Math" panose="02040503050406030204" pitchFamily="18" charset="0"/>
                      </a:rPr>
                      <m:t>𝝁</m:t>
                    </m:r>
                    <m:r>
                      <a:rPr lang="en-IN" sz="2000" b="0" i="1" smtClean="0">
                        <a:latin typeface="Cambria Math" panose="02040503050406030204" pitchFamily="18" charset="0"/>
                        <a:ea typeface="Cambria Math" panose="02040503050406030204" pitchFamily="18" charset="0"/>
                      </a:rPr>
                      <m:t>)(</m:t>
                    </m:r>
                    <m:sSub>
                      <m:sSubPr>
                        <m:ctrlPr>
                          <a:rPr lang="en-IN" sz="2000" b="1" i="1" smtClean="0">
                            <a:latin typeface="Cambria Math" panose="02040503050406030204" pitchFamily="18" charset="0"/>
                            <a:ea typeface="Cambria Math" panose="02040503050406030204" pitchFamily="18" charset="0"/>
                          </a:rPr>
                        </m:ctrlPr>
                      </m:sSubPr>
                      <m:e>
                        <m:r>
                          <a:rPr lang="en-IN" sz="2000" b="1" i="1" smtClean="0">
                            <a:latin typeface="Cambria Math" panose="02040503050406030204" pitchFamily="18" charset="0"/>
                            <a:ea typeface="Cambria Math" panose="02040503050406030204" pitchFamily="18" charset="0"/>
                          </a:rPr>
                          <m:t>𝒁</m:t>
                        </m:r>
                      </m:e>
                      <m:sub>
                        <m:r>
                          <a:rPr lang="en-IN" sz="2000" b="1" i="1" smtClean="0">
                            <a:latin typeface="Cambria Math" panose="02040503050406030204" pitchFamily="18" charset="0"/>
                            <a:ea typeface="Cambria Math" panose="02040503050406030204" pitchFamily="18" charset="0"/>
                          </a:rPr>
                          <m:t>𝒕</m:t>
                        </m:r>
                        <m:r>
                          <a:rPr lang="en-IN" sz="2000" b="1" i="1" smtClean="0">
                            <a:latin typeface="Cambria Math" panose="02040503050406030204" pitchFamily="18" charset="0"/>
                            <a:ea typeface="Cambria Math" panose="02040503050406030204" pitchFamily="18" charset="0"/>
                          </a:rPr>
                          <m:t>+</m:t>
                        </m:r>
                        <m:r>
                          <a:rPr lang="en-IN" sz="2000" b="1" i="1" smtClean="0">
                            <a:latin typeface="Cambria Math" panose="02040503050406030204" pitchFamily="18" charset="0"/>
                            <a:ea typeface="Cambria Math" panose="02040503050406030204" pitchFamily="18" charset="0"/>
                          </a:rPr>
                          <m:t>𝒍</m:t>
                        </m:r>
                      </m:sub>
                    </m:sSub>
                    <m:r>
                      <a:rPr lang="en-IN" sz="2000" b="0" i="1" smtClean="0">
                        <a:latin typeface="Cambria Math" panose="02040503050406030204" pitchFamily="18" charset="0"/>
                        <a:ea typeface="Cambria Math" panose="02040503050406030204" pitchFamily="18" charset="0"/>
                      </a:rPr>
                      <m:t>−</m:t>
                    </m:r>
                    <m:r>
                      <a:rPr lang="en-IN" sz="2000" b="1" i="1" smtClean="0">
                        <a:latin typeface="Cambria Math" panose="02040503050406030204" pitchFamily="18" charset="0"/>
                        <a:ea typeface="Cambria Math" panose="02040503050406030204" pitchFamily="18" charset="0"/>
                      </a:rPr>
                      <m:t>𝝁</m:t>
                    </m:r>
                    <m:r>
                      <a:rPr lang="en-IN" sz="2000" b="0" i="1" smtClean="0">
                        <a:latin typeface="Cambria Math" panose="02040503050406030204" pitchFamily="18" charset="0"/>
                        <a:ea typeface="Cambria Math" panose="02040503050406030204" pitchFamily="18" charset="0"/>
                      </a:rPr>
                      <m:t>)′]</m:t>
                    </m:r>
                  </m:oMath>
                </a14:m>
                <a:r>
                  <a:rPr lang="en-IN" sz="2000" dirty="0">
                    <a:latin typeface="Cambria Math" panose="02040503050406030204" pitchFamily="18" charset="0"/>
                    <a:ea typeface="Cambria Math" panose="02040503050406030204" pitchFamily="18" charset="0"/>
                  </a:rPr>
                  <a:t> depends on only l and not on t.</a:t>
                </a:r>
              </a:p>
              <a:p>
                <a:pPr marL="1371600" lvl="3" indent="0">
                  <a:buNone/>
                </a:pPr>
                <a:r>
                  <a:rPr lang="en-IN" sz="2000" dirty="0">
                    <a:latin typeface="Cambria Math" panose="02040503050406030204" pitchFamily="18" charset="0"/>
                    <a:ea typeface="Cambria Math" panose="02040503050406030204" pitchFamily="18" charset="0"/>
                  </a:rPr>
                  <a:t>		</a:t>
                </a:r>
              </a:p>
              <a:p>
                <a:pPr marL="0" indent="0">
                  <a:buNone/>
                </a:pPr>
                <a:r>
                  <a:rPr lang="en-IN" sz="2000" dirty="0">
                    <a:latin typeface="Cambria Math" panose="02040503050406030204" pitchFamily="18" charset="0"/>
                    <a:ea typeface="Cambria Math" panose="02040503050406030204" pitchFamily="18" charset="0"/>
                  </a:rPr>
                  <a:t>is termed as </a:t>
                </a:r>
                <a:r>
                  <a:rPr lang="en-IN" sz="2000" b="1" dirty="0">
                    <a:latin typeface="Cambria Math" panose="02040503050406030204" pitchFamily="18" charset="0"/>
                    <a:ea typeface="Cambria Math" panose="02040503050406030204" pitchFamily="18" charset="0"/>
                  </a:rPr>
                  <a:t>weak</a:t>
                </a:r>
                <a:r>
                  <a:rPr lang="en-IN" sz="2000" dirty="0">
                    <a:latin typeface="Cambria Math" panose="02040503050406030204" pitchFamily="18" charset="0"/>
                    <a:ea typeface="Cambria Math" panose="02040503050406030204" pitchFamily="18" charset="0"/>
                  </a:rPr>
                  <a:t>, </a:t>
                </a:r>
                <a:r>
                  <a:rPr lang="en-IN" sz="2000" b="1" dirty="0">
                    <a:latin typeface="Cambria Math" panose="02040503050406030204" pitchFamily="18" charset="0"/>
                    <a:ea typeface="Cambria Math" panose="02040503050406030204" pitchFamily="18" charset="0"/>
                  </a:rPr>
                  <a:t>second order </a:t>
                </a:r>
                <a:r>
                  <a:rPr lang="en-IN" sz="2000" dirty="0">
                    <a:latin typeface="Cambria Math" panose="02040503050406030204" pitchFamily="18" charset="0"/>
                    <a:ea typeface="Cambria Math" panose="02040503050406030204" pitchFamily="18" charset="0"/>
                  </a:rPr>
                  <a:t>or </a:t>
                </a:r>
                <a:r>
                  <a:rPr lang="en-IN" sz="2000" b="1" dirty="0">
                    <a:latin typeface="Cambria Math" panose="02040503050406030204" pitchFamily="18" charset="0"/>
                    <a:ea typeface="Cambria Math" panose="02040503050406030204" pitchFamily="18" charset="0"/>
                  </a:rPr>
                  <a:t>covariance stationary</a:t>
                </a:r>
                <a:r>
                  <a:rPr lang="en-IN" sz="2000" dirty="0">
                    <a:latin typeface="Cambria Math" panose="02040503050406030204" pitchFamily="18" charset="0"/>
                    <a:ea typeface="Cambria Math" panose="02040503050406030204" pitchFamily="18" charset="0"/>
                  </a:rPr>
                  <a:t>.</a:t>
                </a:r>
              </a:p>
              <a:p>
                <a:endParaRPr lang="en-IN" dirty="0"/>
              </a:p>
            </p:txBody>
          </p:sp>
        </mc:Choice>
        <mc:Fallback xmlns="">
          <p:sp>
            <p:nvSpPr>
              <p:cNvPr id="3" name="Content Placeholder 2">
                <a:extLst>
                  <a:ext uri="{FF2B5EF4-FFF2-40B4-BE49-F238E27FC236}">
                    <a16:creationId xmlns:a16="http://schemas.microsoft.com/office/drawing/2014/main" id="{F4B5584E-7799-DACC-4CDE-799915421986}"/>
                  </a:ext>
                </a:extLst>
              </p:cNvPr>
              <p:cNvSpPr>
                <a:spLocks noGrp="1" noRot="1" noChangeAspect="1" noMove="1" noResize="1" noEditPoints="1" noAdjustHandles="1" noChangeArrowheads="1" noChangeShapeType="1" noTextEdit="1"/>
              </p:cNvSpPr>
              <p:nvPr>
                <p:ph idx="1"/>
              </p:nvPr>
            </p:nvSpPr>
            <p:spPr>
              <a:blipFill>
                <a:blip r:embed="rId2"/>
                <a:stretch>
                  <a:fillRect/>
                </a:stretch>
              </a:blipFill>
              <a:ln>
                <a:solidFill>
                  <a:schemeClr val="tx1">
                    <a:lumMod val="95000"/>
                    <a:lumOff val="5000"/>
                  </a:schemeClr>
                </a:solidFill>
              </a:ln>
              <a:effectLst>
                <a:glow rad="63500">
                  <a:schemeClr val="accent1">
                    <a:satMod val="175000"/>
                    <a:alpha val="40000"/>
                  </a:schemeClr>
                </a:glow>
              </a:effectLst>
            </p:spPr>
            <p:txBody>
              <a:bodyPr/>
              <a:lstStyle/>
              <a:p>
                <a:r>
                  <a:rPr lang="en-IN">
                    <a:noFill/>
                  </a:rPr>
                  <a:t> </a:t>
                </a:r>
              </a:p>
            </p:txBody>
          </p:sp>
        </mc:Fallback>
      </mc:AlternateContent>
    </p:spTree>
    <p:extLst>
      <p:ext uri="{BB962C8B-B14F-4D97-AF65-F5344CB8AC3E}">
        <p14:creationId xmlns:p14="http://schemas.microsoft.com/office/powerpoint/2010/main" val="1246336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7126-C45E-7A9C-BB38-3047E31B5705}"/>
              </a:ext>
            </a:extLst>
          </p:cNvPr>
          <p:cNvSpPr>
            <a:spLocks noGrp="1"/>
          </p:cNvSpPr>
          <p:nvPr>
            <p:ph type="title"/>
          </p:nvPr>
        </p:nvSpPr>
        <p:spPr/>
        <p:txBody>
          <a:bodyPr/>
          <a:lstStyle/>
          <a:p>
            <a:pPr algn="ctr"/>
            <a:r>
              <a:rPr lang="en-IN" sz="2800" b="1" dirty="0">
                <a:latin typeface="Bookman Old Style" panose="02050604050505020204" pitchFamily="18" charset="0"/>
              </a:rPr>
              <a:t>Assumption Of Weak Stationary</a:t>
            </a:r>
            <a:endParaRPr lang="en-IN" dirty="0"/>
          </a:p>
        </p:txBody>
      </p:sp>
      <p:sp>
        <p:nvSpPr>
          <p:cNvPr id="3" name="Content Placeholder 2">
            <a:extLst>
              <a:ext uri="{FF2B5EF4-FFF2-40B4-BE49-F238E27FC236}">
                <a16:creationId xmlns:a16="http://schemas.microsoft.com/office/drawing/2014/main" id="{4F599177-73A6-85B5-50DA-0A062CEB5FA7}"/>
              </a:ext>
            </a:extLst>
          </p:cNvPr>
          <p:cNvSpPr>
            <a:spLocks noGrp="1"/>
          </p:cNvSpPr>
          <p:nvPr>
            <p:ph idx="1"/>
          </p:nvPr>
        </p:nvSpPr>
        <p:spPr>
          <a:ln>
            <a:solidFill>
              <a:schemeClr val="tx1"/>
            </a:solidFill>
          </a:ln>
          <a:effectLst>
            <a:glow rad="63500">
              <a:schemeClr val="accent1">
                <a:satMod val="175000"/>
                <a:alpha val="40000"/>
              </a:schemeClr>
            </a:glow>
          </a:effectLst>
        </p:spPr>
        <p:txBody>
          <a:bodyPr/>
          <a:lstStyle/>
          <a:p>
            <a:r>
              <a:rPr lang="en-US" sz="2000" dirty="0">
                <a:latin typeface="Cambria Math" panose="02040503050406030204" pitchFamily="18" charset="0"/>
                <a:ea typeface="Cambria Math" panose="02040503050406030204" pitchFamily="18" charset="0"/>
              </a:rPr>
              <a:t>In multivariate time series analysis, </a:t>
            </a:r>
            <a:r>
              <a:rPr lang="en-US" sz="2000" b="1" dirty="0">
                <a:latin typeface="Cambria Math" panose="02040503050406030204" pitchFamily="18" charset="0"/>
                <a:ea typeface="Cambria Math" panose="02040503050406030204" pitchFamily="18" charset="0"/>
              </a:rPr>
              <a:t>weak stationarity is typically assumed</a:t>
            </a:r>
            <a:r>
              <a:rPr lang="en-US" sz="2000" dirty="0">
                <a:latin typeface="Cambria Math" panose="02040503050406030204" pitchFamily="18" charset="0"/>
                <a:ea typeface="Cambria Math" panose="02040503050406030204" pitchFamily="18" charset="0"/>
              </a:rPr>
              <a:t> instead of strong stationarity because strong stationarity is a much stronger assumption that may not be satisfied in many practical applications.</a:t>
            </a:r>
          </a:p>
          <a:p>
            <a:pPr marL="0" indent="0">
              <a:buNone/>
            </a:pPr>
            <a:endParaRPr lang="en-US" sz="2000" dirty="0">
              <a:latin typeface="Cambria Math" panose="02040503050406030204" pitchFamily="18" charset="0"/>
              <a:ea typeface="Cambria Math" panose="02040503050406030204" pitchFamily="18" charset="0"/>
            </a:endParaRPr>
          </a:p>
          <a:p>
            <a:r>
              <a:rPr lang="en-US" sz="2000" dirty="0">
                <a:latin typeface="Cambria Math" panose="02040503050406030204" pitchFamily="18" charset="0"/>
                <a:ea typeface="Cambria Math" panose="02040503050406030204" pitchFamily="18" charset="0"/>
              </a:rPr>
              <a:t>The assumption of </a:t>
            </a:r>
            <a:r>
              <a:rPr lang="en-US" sz="2000" b="1" dirty="0">
                <a:latin typeface="Cambria Math" panose="02040503050406030204" pitchFamily="18" charset="0"/>
                <a:ea typeface="Cambria Math" panose="02040503050406030204" pitchFamily="18" charset="0"/>
              </a:rPr>
              <a:t>strong stationarity may not hold in many real-world situations </a:t>
            </a:r>
            <a:r>
              <a:rPr lang="en-US" sz="2000" dirty="0">
                <a:latin typeface="Cambria Math" panose="02040503050406030204" pitchFamily="18" charset="0"/>
                <a:ea typeface="Cambria Math" panose="02040503050406030204" pitchFamily="18" charset="0"/>
              </a:rPr>
              <a:t>where the underlying processes generating the time series are subject to various changes and disturbances.</a:t>
            </a:r>
            <a:endParaRPr lang="en-IN" sz="2000" dirty="0">
              <a:latin typeface="Cambria Math" panose="02040503050406030204" pitchFamily="18" charset="0"/>
              <a:ea typeface="Cambria Math" panose="02040503050406030204" pitchFamily="18" charset="0"/>
            </a:endParaRPr>
          </a:p>
          <a:p>
            <a:endParaRPr lang="en-IN" dirty="0"/>
          </a:p>
        </p:txBody>
      </p:sp>
    </p:spTree>
    <p:extLst>
      <p:ext uri="{BB962C8B-B14F-4D97-AF65-F5344CB8AC3E}">
        <p14:creationId xmlns:p14="http://schemas.microsoft.com/office/powerpoint/2010/main" val="2499773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1AF580-B33D-710F-525E-9EF00DEB8638}"/>
              </a:ext>
            </a:extLst>
          </p:cNvPr>
          <p:cNvSpPr/>
          <p:nvPr/>
        </p:nvSpPr>
        <p:spPr>
          <a:xfrm>
            <a:off x="508000" y="1681843"/>
            <a:ext cx="10905671" cy="4408714"/>
          </a:xfrm>
          <a:prstGeom prst="rect">
            <a:avLst/>
          </a:prstGeom>
          <a:solidFill>
            <a:schemeClr val="accent1">
              <a:alpha val="0"/>
            </a:schemeClr>
          </a:solidFill>
          <a:ln w="28575">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57558C7-A2DE-DCB8-B07D-914773D590B8}"/>
              </a:ext>
            </a:extLst>
          </p:cNvPr>
          <p:cNvSpPr>
            <a:spLocks noGrp="1"/>
          </p:cNvSpPr>
          <p:nvPr>
            <p:ph type="title"/>
          </p:nvPr>
        </p:nvSpPr>
        <p:spPr/>
        <p:txBody>
          <a:bodyPr>
            <a:normAutofit/>
          </a:bodyPr>
          <a:lstStyle/>
          <a:p>
            <a:pPr algn="ctr"/>
            <a:r>
              <a:rPr lang="en-IN" sz="2400" b="1" dirty="0">
                <a:latin typeface="Bookman Old Style" panose="02050604050505020204" pitchFamily="18" charset="0"/>
              </a:rPr>
              <a:t>Cross-Covariance &amp; Cross-Correlation Matrices</a:t>
            </a:r>
            <a:br>
              <a:rPr lang="en-IN" sz="2400" b="1" dirty="0">
                <a:latin typeface="Bookman Old Style" panose="02050604050505020204" pitchFamily="18" charset="0"/>
              </a:rPr>
            </a:br>
            <a:endParaRPr lang="en-IN" sz="2400" b="1" dirty="0">
              <a:latin typeface="Bookman Old Style" panose="020506040505050202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562E0E-D377-6B45-DAEA-6BD71DFC5442}"/>
                  </a:ext>
                </a:extLst>
              </p:cNvPr>
              <p:cNvSpPr>
                <a:spLocks noGrp="1"/>
              </p:cNvSpPr>
              <p:nvPr>
                <p:ph idx="1"/>
              </p:nvPr>
            </p:nvSpPr>
            <p:spPr>
              <a:xfrm>
                <a:off x="728149" y="2368078"/>
                <a:ext cx="11029615" cy="3634486"/>
              </a:xfrm>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Let the stationary multivariate time series process be</a:t>
                </a:r>
              </a:p>
              <a:p>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1800" dirty="0"/>
                  <a:t>                                  {</a:t>
                </a:r>
                <a14:m>
                  <m:oMath xmlns:m="http://schemas.openxmlformats.org/officeDocument/2006/math">
                    <m:sSub>
                      <m:sSubPr>
                        <m:ctrlPr>
                          <a:rPr lang="en-IN" sz="1800" b="1" i="1">
                            <a:latin typeface="Cambria Math" panose="02040503050406030204" pitchFamily="18" charset="0"/>
                          </a:rPr>
                        </m:ctrlPr>
                      </m:sSubPr>
                      <m:e>
                        <m:r>
                          <a:rPr lang="en-IN" sz="1800" b="1" i="1">
                            <a:latin typeface="Cambria Math" panose="02040503050406030204" pitchFamily="18" charset="0"/>
                          </a:rPr>
                          <m:t>𝒁</m:t>
                        </m:r>
                      </m:e>
                      <m:sub>
                        <m:r>
                          <a:rPr lang="en-IN" sz="1800" b="1" i="1">
                            <a:latin typeface="Cambria Math" panose="02040503050406030204" pitchFamily="18" charset="0"/>
                          </a:rPr>
                          <m:t>𝒕</m:t>
                        </m:r>
                      </m:sub>
                    </m:sSub>
                  </m:oMath>
                </a14:m>
                <a:r>
                  <a:rPr lang="en-IN" sz="1800" dirty="0"/>
                  <a:t>} = (</a:t>
                </a:r>
                <a14:m>
                  <m:oMath xmlns:m="http://schemas.openxmlformats.org/officeDocument/2006/math">
                    <m:sSub>
                      <m:sSubPr>
                        <m:ctrlPr>
                          <a:rPr lang="en-IN" sz="1800" b="1" i="1">
                            <a:latin typeface="Cambria Math" panose="02040503050406030204" pitchFamily="18" charset="0"/>
                          </a:rPr>
                        </m:ctrlPr>
                      </m:sSubPr>
                      <m:e>
                        <m:r>
                          <a:rPr lang="en-IN" sz="1800" b="1" i="1">
                            <a:latin typeface="Cambria Math" panose="02040503050406030204" pitchFamily="18" charset="0"/>
                          </a:rPr>
                          <m:t>𝒁</m:t>
                        </m:r>
                      </m:e>
                      <m:sub>
                        <m:r>
                          <a:rPr lang="en-IN" sz="1800" b="1" i="1">
                            <a:latin typeface="Cambria Math" panose="02040503050406030204" pitchFamily="18" charset="0"/>
                          </a:rPr>
                          <m:t>𝒕</m:t>
                        </m:r>
                        <m:r>
                          <a:rPr lang="en-IN" sz="1800" b="1" i="1">
                            <a:latin typeface="Cambria Math" panose="02040503050406030204" pitchFamily="18" charset="0"/>
                          </a:rPr>
                          <m:t>𝟏</m:t>
                        </m:r>
                      </m:sub>
                    </m:sSub>
                  </m:oMath>
                </a14:m>
                <a:r>
                  <a:rPr lang="en-IN" sz="1800" dirty="0"/>
                  <a:t>,</a:t>
                </a:r>
                <a:r>
                  <a:rPr lang="en-IN" sz="1800" b="1" dirty="0"/>
                  <a:t> </a:t>
                </a:r>
                <a14:m>
                  <m:oMath xmlns:m="http://schemas.openxmlformats.org/officeDocument/2006/math">
                    <m:sSub>
                      <m:sSubPr>
                        <m:ctrlPr>
                          <a:rPr lang="en-IN" sz="1800" b="1" i="1">
                            <a:latin typeface="Cambria Math" panose="02040503050406030204" pitchFamily="18" charset="0"/>
                          </a:rPr>
                        </m:ctrlPr>
                      </m:sSubPr>
                      <m:e>
                        <m:r>
                          <a:rPr lang="en-IN" sz="1800" b="1" i="1">
                            <a:latin typeface="Cambria Math" panose="02040503050406030204" pitchFamily="18" charset="0"/>
                          </a:rPr>
                          <m:t>𝒁</m:t>
                        </m:r>
                      </m:e>
                      <m:sub>
                        <m:r>
                          <a:rPr lang="en-IN" sz="1800" b="1" i="1">
                            <a:latin typeface="Cambria Math" panose="02040503050406030204" pitchFamily="18" charset="0"/>
                          </a:rPr>
                          <m:t>𝒕</m:t>
                        </m:r>
                        <m:r>
                          <a:rPr lang="en-IN" sz="1800" b="1" i="1">
                            <a:latin typeface="Cambria Math" panose="02040503050406030204" pitchFamily="18" charset="0"/>
                          </a:rPr>
                          <m:t>𝟐</m:t>
                        </m:r>
                      </m:sub>
                    </m:sSub>
                  </m:oMath>
                </a14:m>
                <a:r>
                  <a:rPr lang="en-IN" sz="1800" dirty="0"/>
                  <a:t> , … ,</a:t>
                </a:r>
                <a:r>
                  <a:rPr lang="en-IN" sz="1800" b="1" dirty="0"/>
                  <a:t> </a:t>
                </a:r>
                <a14:m>
                  <m:oMath xmlns:m="http://schemas.openxmlformats.org/officeDocument/2006/math">
                    <m:sSub>
                      <m:sSubPr>
                        <m:ctrlPr>
                          <a:rPr lang="en-IN" sz="1800" b="1" i="1">
                            <a:latin typeface="Cambria Math" panose="02040503050406030204" pitchFamily="18" charset="0"/>
                          </a:rPr>
                        </m:ctrlPr>
                      </m:sSubPr>
                      <m:e>
                        <m:r>
                          <a:rPr lang="en-IN" sz="1800" b="1" i="1">
                            <a:latin typeface="Cambria Math" panose="02040503050406030204" pitchFamily="18" charset="0"/>
                          </a:rPr>
                          <m:t>𝒁</m:t>
                        </m:r>
                      </m:e>
                      <m:sub>
                        <m:r>
                          <a:rPr lang="en-IN" sz="1800" b="1" i="1">
                            <a:latin typeface="Cambria Math" panose="02040503050406030204" pitchFamily="18" charset="0"/>
                          </a:rPr>
                          <m:t>𝒕𝒎</m:t>
                        </m:r>
                      </m:sub>
                    </m:sSub>
                  </m:oMath>
                </a14:m>
                <a:r>
                  <a:rPr lang="en-IN" sz="1800" dirty="0"/>
                  <a:t>) = </a:t>
                </a:r>
              </a:p>
              <a:p>
                <a:pPr marL="0" indent="0">
                  <a:buNone/>
                </a:pPr>
                <a:endParaRPr lang="en-IN" sz="1800" dirty="0"/>
              </a:p>
              <a:p>
                <a:pPr marL="0" indent="0">
                  <a:buNone/>
                </a:pPr>
                <a:endParaRPr lang="en-IN" sz="1800" dirty="0"/>
              </a:p>
              <a:p>
                <a:pPr marL="0" indent="0">
                  <a:buNone/>
                </a:pPr>
                <a:endParaRPr lang="en-IN" sz="1800" dirty="0"/>
              </a:p>
              <a:p>
                <a:pPr marL="0" lvl="0" indent="0" defTabSz="914400">
                  <a:lnSpc>
                    <a:spcPct val="100000"/>
                  </a:lnSpc>
                  <a:spcBef>
                    <a:spcPts val="0"/>
                  </a:spcBef>
                  <a:spcAft>
                    <a:spcPts val="0"/>
                  </a:spcAft>
                  <a:buClrTx/>
                  <a:buSzTx/>
                  <a:buNone/>
                </a:pPr>
                <a:r>
                  <a:rPr lang="en-IN" sz="2400" dirty="0">
                    <a:solidFill>
                      <a:prstClr val="black"/>
                    </a:solidFill>
                    <a:latin typeface="Times New Roman" panose="02020603050405020304" pitchFamily="18" charset="0"/>
                    <a:cs typeface="Times New Roman" panose="02020603050405020304" pitchFamily="18" charset="0"/>
                  </a:rPr>
                  <a:t>Since the process is assumed to be stationary (weak), the covariance between </a:t>
                </a:r>
                <a14:m>
                  <m:oMath xmlns:m="http://schemas.openxmlformats.org/officeDocument/2006/math">
                    <m:sSub>
                      <m:sSubPr>
                        <m:ctrlPr>
                          <a:rPr lang="en-IN" sz="2400" b="1" i="1">
                            <a:solidFill>
                              <a:prstClr val="black"/>
                            </a:solidFill>
                            <a:latin typeface="Cambria Math" panose="02040503050406030204" pitchFamily="18" charset="0"/>
                          </a:rPr>
                        </m:ctrlPr>
                      </m:sSubPr>
                      <m:e>
                        <m:r>
                          <a:rPr lang="en-IN" sz="2400" b="1" i="1">
                            <a:solidFill>
                              <a:prstClr val="black"/>
                            </a:solidFill>
                            <a:latin typeface="Cambria Math" panose="02040503050406030204" pitchFamily="18" charset="0"/>
                          </a:rPr>
                          <m:t>𝒛</m:t>
                        </m:r>
                      </m:e>
                      <m:sub>
                        <m:r>
                          <a:rPr lang="en-IN" sz="2400" b="1" i="1">
                            <a:solidFill>
                              <a:prstClr val="black"/>
                            </a:solidFill>
                            <a:latin typeface="Cambria Math" panose="02040503050406030204" pitchFamily="18" charset="0"/>
                          </a:rPr>
                          <m:t>𝒊</m:t>
                        </m:r>
                        <m:r>
                          <a:rPr lang="en-IN" sz="2400" b="1" i="1">
                            <a:solidFill>
                              <a:prstClr val="black"/>
                            </a:solidFill>
                            <a:latin typeface="Cambria Math" panose="02040503050406030204" pitchFamily="18" charset="0"/>
                          </a:rPr>
                          <m:t>,</m:t>
                        </m:r>
                        <m:r>
                          <a:rPr lang="en-IN" sz="2400" b="1" i="1">
                            <a:solidFill>
                              <a:prstClr val="black"/>
                            </a:solidFill>
                            <a:latin typeface="Cambria Math" panose="02040503050406030204" pitchFamily="18" charset="0"/>
                          </a:rPr>
                          <m:t>𝒕</m:t>
                        </m:r>
                      </m:sub>
                    </m:sSub>
                  </m:oMath>
                </a14:m>
                <a:r>
                  <a:rPr lang="en-IN" sz="2400" dirty="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sz="2400" b="1" i="1">
                            <a:solidFill>
                              <a:prstClr val="black"/>
                            </a:solidFill>
                            <a:latin typeface="Cambria Math" panose="02040503050406030204" pitchFamily="18" charset="0"/>
                          </a:rPr>
                        </m:ctrlPr>
                      </m:sSubPr>
                      <m:e>
                        <m:r>
                          <a:rPr lang="en-IN" sz="2400" b="1" i="1">
                            <a:solidFill>
                              <a:prstClr val="black"/>
                            </a:solidFill>
                            <a:latin typeface="Cambria Math" panose="02040503050406030204" pitchFamily="18" charset="0"/>
                          </a:rPr>
                          <m:t>𝒛</m:t>
                        </m:r>
                      </m:e>
                      <m:sub>
                        <m:r>
                          <a:rPr lang="en-IN" sz="2400" b="1" i="1">
                            <a:solidFill>
                              <a:prstClr val="black"/>
                            </a:solidFill>
                            <a:latin typeface="Cambria Math" panose="02040503050406030204" pitchFamily="18" charset="0"/>
                          </a:rPr>
                          <m:t>𝒋</m:t>
                        </m:r>
                        <m:r>
                          <a:rPr lang="en-IN" sz="2400" b="1" i="1">
                            <a:solidFill>
                              <a:prstClr val="black"/>
                            </a:solidFill>
                            <a:latin typeface="Cambria Math" panose="02040503050406030204" pitchFamily="18" charset="0"/>
                          </a:rPr>
                          <m:t>,</m:t>
                        </m:r>
                        <m:r>
                          <a:rPr lang="en-IN" sz="2400" b="1" i="1">
                            <a:solidFill>
                              <a:prstClr val="black"/>
                            </a:solidFill>
                            <a:latin typeface="Cambria Math" panose="02040503050406030204" pitchFamily="18" charset="0"/>
                          </a:rPr>
                          <m:t>𝒕</m:t>
                        </m:r>
                        <m:r>
                          <a:rPr lang="en-IN" sz="2400" b="1" i="1">
                            <a:solidFill>
                              <a:prstClr val="black"/>
                            </a:solidFill>
                            <a:latin typeface="Cambria Math" panose="02040503050406030204" pitchFamily="18" charset="0"/>
                          </a:rPr>
                          <m:t>+</m:t>
                        </m:r>
                        <m:r>
                          <a:rPr lang="en-IN" sz="2400" b="1" i="1">
                            <a:solidFill>
                              <a:prstClr val="black"/>
                            </a:solidFill>
                            <a:latin typeface="Cambria Math" panose="02040503050406030204" pitchFamily="18" charset="0"/>
                          </a:rPr>
                          <m:t>𝒍</m:t>
                        </m:r>
                      </m:sub>
                    </m:sSub>
                  </m:oMath>
                </a14:m>
                <a:r>
                  <a:rPr lang="en-IN" sz="2400" dirty="0">
                    <a:solidFill>
                      <a:prstClr val="black"/>
                    </a:solidFill>
                    <a:latin typeface="Times New Roman" panose="02020603050405020304" pitchFamily="18" charset="0"/>
                    <a:cs typeface="Times New Roman" panose="02020603050405020304" pitchFamily="18" charset="0"/>
                  </a:rPr>
                  <a:t> must  depend on lag l and not on time t for </a:t>
                </a:r>
                <a:r>
                  <a:rPr lang="en-IN" sz="2400" dirty="0" err="1">
                    <a:solidFill>
                      <a:prstClr val="black"/>
                    </a:solidFill>
                    <a:latin typeface="Times New Roman" panose="02020603050405020304" pitchFamily="18" charset="0"/>
                    <a:cs typeface="Times New Roman" panose="02020603050405020304" pitchFamily="18" charset="0"/>
                  </a:rPr>
                  <a:t>i,j</a:t>
                </a:r>
                <a:r>
                  <a:rPr lang="en-IN" sz="2400" dirty="0">
                    <a:solidFill>
                      <a:prstClr val="black"/>
                    </a:solidFill>
                    <a:latin typeface="Times New Roman" panose="02020603050405020304" pitchFamily="18" charset="0"/>
                    <a:cs typeface="Times New Roman" panose="02020603050405020304" pitchFamily="18" charset="0"/>
                  </a:rPr>
                  <a:t>=1,2…k and l=0,</a:t>
                </a:r>
                <a14:m>
                  <m:oMath xmlns:m="http://schemas.openxmlformats.org/officeDocument/2006/math">
                    <m:r>
                      <a:rPr lang="en-IN" sz="2400" dirty="0">
                        <a:solidFill>
                          <a:prstClr val="black"/>
                        </a:solidFill>
                        <a:latin typeface="Cambria Math" panose="02040503050406030204" pitchFamily="18" charset="0"/>
                      </a:rPr>
                      <m:t>±1,</m:t>
                    </m:r>
                  </m:oMath>
                </a14:m>
                <a:r>
                  <a:rPr lang="en-IN" sz="2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IN" sz="2400" dirty="0">
                        <a:solidFill>
                          <a:prstClr val="black"/>
                        </a:solidFill>
                        <a:latin typeface="Cambria Math" panose="02040503050406030204" pitchFamily="18" charset="0"/>
                      </a:rPr>
                      <m:t>±2,</m:t>
                    </m:r>
                  </m:oMath>
                </a14:m>
                <a:r>
                  <a:rPr lang="en-IN" sz="2400" dirty="0">
                    <a:solidFill>
                      <a:prstClr val="black"/>
                    </a:solidFill>
                    <a:latin typeface="Times New Roman" panose="02020603050405020304" pitchFamily="18" charset="0"/>
                    <a:cs typeface="Times New Roman" panose="02020603050405020304" pitchFamily="18" charset="0"/>
                  </a:rPr>
                  <a:t>… </a:t>
                </a:r>
              </a:p>
              <a:p>
                <a:pPr marL="0" indent="0">
                  <a:buNone/>
                </a:pPr>
                <a:endParaRPr lang="en-IN" sz="1800" dirty="0"/>
              </a:p>
              <a:p>
                <a:pPr marL="0" indent="0">
                  <a:buNone/>
                </a:pPr>
                <a:endParaRPr lang="en-IN" dirty="0"/>
              </a:p>
            </p:txBody>
          </p:sp>
        </mc:Choice>
        <mc:Fallback>
          <p:sp>
            <p:nvSpPr>
              <p:cNvPr id="3" name="Content Placeholder 2">
                <a:extLst>
                  <a:ext uri="{FF2B5EF4-FFF2-40B4-BE49-F238E27FC236}">
                    <a16:creationId xmlns:a16="http://schemas.microsoft.com/office/drawing/2014/main" id="{DC562E0E-D377-6B45-DAEA-6BD71DFC5442}"/>
                  </a:ext>
                </a:extLst>
              </p:cNvPr>
              <p:cNvSpPr>
                <a:spLocks noGrp="1" noRot="1" noChangeAspect="1" noMove="1" noResize="1" noEditPoints="1" noAdjustHandles="1" noChangeArrowheads="1" noChangeShapeType="1" noTextEdit="1"/>
              </p:cNvSpPr>
              <p:nvPr>
                <p:ph idx="1"/>
              </p:nvPr>
            </p:nvSpPr>
            <p:spPr>
              <a:xfrm>
                <a:off x="728149" y="2368078"/>
                <a:ext cx="11029615" cy="3634486"/>
              </a:xfrm>
              <a:blipFill>
                <a:blip r:embed="rId2"/>
                <a:stretch>
                  <a:fillRect l="-829" t="-12563"/>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7B2093CE-E906-F6B8-4411-E4A12BC9FCB0}"/>
              </a:ext>
            </a:extLst>
          </p:cNvPr>
          <p:cNvPicPr>
            <a:picLocks noChangeAspect="1"/>
          </p:cNvPicPr>
          <p:nvPr/>
        </p:nvPicPr>
        <p:blipFill>
          <a:blip r:embed="rId3"/>
          <a:stretch>
            <a:fillRect/>
          </a:stretch>
        </p:blipFill>
        <p:spPr>
          <a:xfrm>
            <a:off x="5703414" y="2488248"/>
            <a:ext cx="4159043" cy="2075561"/>
          </a:xfrm>
          <a:prstGeom prst="rect">
            <a:avLst/>
          </a:prstGeom>
        </p:spPr>
      </p:pic>
    </p:spTree>
    <p:extLst>
      <p:ext uri="{BB962C8B-B14F-4D97-AF65-F5344CB8AC3E}">
        <p14:creationId xmlns:p14="http://schemas.microsoft.com/office/powerpoint/2010/main" val="286535639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{28C0538A-258F-4441-B2BB-0B6DC2CAC721}tf33552983_win32</Template>
  <TotalTime>185</TotalTime>
  <Words>1384</Words>
  <Application>Microsoft Office PowerPoint</Application>
  <PresentationFormat>Widescreen</PresentationFormat>
  <Paragraphs>132</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Arial Black</vt:lpstr>
      <vt:lpstr>Bookman Old Style</vt:lpstr>
      <vt:lpstr>Calibri</vt:lpstr>
      <vt:lpstr>Cambria Math</vt:lpstr>
      <vt:lpstr>Corbel</vt:lpstr>
      <vt:lpstr>Franklin Gothic Book</vt:lpstr>
      <vt:lpstr>Franklin Gothic Demi</vt:lpstr>
      <vt:lpstr>Times New Roman</vt:lpstr>
      <vt:lpstr>Wingdings</vt:lpstr>
      <vt:lpstr>Wingdings 2</vt:lpstr>
      <vt:lpstr>DividendVTI</vt:lpstr>
      <vt:lpstr>MULTIVARIATE TIME SERIES</vt:lpstr>
      <vt:lpstr>INTRODUCTION</vt:lpstr>
      <vt:lpstr>EXAMPLES:</vt:lpstr>
      <vt:lpstr>Few commonly used models in multivariate time series:</vt:lpstr>
      <vt:lpstr>Stationarity in Multivariate Time Series</vt:lpstr>
      <vt:lpstr>Strictly Stationary</vt:lpstr>
      <vt:lpstr>Weakly Stationary</vt:lpstr>
      <vt:lpstr>Assumption Of Weak Stationary</vt:lpstr>
      <vt:lpstr>Cross-Covariance &amp; Cross-Correlation Matrices </vt:lpstr>
      <vt:lpstr>Cross-Covariance Matrix</vt:lpstr>
      <vt:lpstr>Properties of Cross-Covariance</vt:lpstr>
      <vt:lpstr>Cross-Correlation Matrix</vt:lpstr>
      <vt:lpstr>PowerPoint Presentation</vt:lpstr>
      <vt:lpstr>Properties of Cross Correlation</vt:lpstr>
      <vt:lpstr>VECTOR AUTOREGRESSIVE MODEL</vt:lpstr>
      <vt:lpstr>Assumptions of var model:</vt:lpstr>
      <vt:lpstr>Advantages and limitations </vt:lpstr>
      <vt:lpstr>APPLICATIONS OF VAR MODEL</vt:lpstr>
      <vt:lpstr>APPLICATIONS OF MULTIVARIATE TIME SERIES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MULTIVARIATE TIME SERIES</dc:title>
  <dc:creator>Nishanth Girish</dc:creator>
  <cp:lastModifiedBy>Jesto Peter</cp:lastModifiedBy>
  <cp:revision>5</cp:revision>
  <dcterms:created xsi:type="dcterms:W3CDTF">2023-05-10T17:43:47Z</dcterms:created>
  <dcterms:modified xsi:type="dcterms:W3CDTF">2023-05-11T03:27:38Z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